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55" r:id="rId2"/>
    <p:sldId id="665" r:id="rId3"/>
    <p:sldId id="256" r:id="rId4"/>
    <p:sldId id="653" r:id="rId5"/>
    <p:sldId id="656" r:id="rId6"/>
    <p:sldId id="259" r:id="rId7"/>
    <p:sldId id="676" r:id="rId8"/>
    <p:sldId id="660" r:id="rId9"/>
    <p:sldId id="659" r:id="rId10"/>
    <p:sldId id="661" r:id="rId11"/>
    <p:sldId id="666" r:id="rId12"/>
    <p:sldId id="667" r:id="rId13"/>
    <p:sldId id="668" r:id="rId14"/>
    <p:sldId id="672" r:id="rId15"/>
    <p:sldId id="673" r:id="rId16"/>
    <p:sldId id="675" r:id="rId17"/>
  </p:sldIdLst>
  <p:sldSz cx="12192000" cy="6858000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4B183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3" autoAdjust="0"/>
    <p:restoredTop sz="90222" autoAdjust="0"/>
  </p:normalViewPr>
  <p:slideViewPr>
    <p:cSldViewPr snapToGrid="0">
      <p:cViewPr varScale="1">
        <p:scale>
          <a:sx n="103" d="100"/>
          <a:sy n="103" d="100"/>
        </p:scale>
        <p:origin x="64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4F612-1FD2-734B-B9CB-70296F13D21D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7BB5-906D-934C-959B-1D4FA0C942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164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47BB5-906D-934C-959B-1D4FA0C94203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943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47BB5-906D-934C-959B-1D4FA0C94203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007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C003D-869F-8037-723E-1181F5870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31DA11-AD16-2A55-5DD4-90FCF20F9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DAA9D7-863A-65C9-8640-76AD9603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278EFB-E180-53CD-477E-84AE7731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EB73A-0A64-AFE8-744B-088F4751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872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B17FC-1E75-4288-B028-102674E0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C38282-5AD9-9808-E081-66A231505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16468A-8EE4-ED90-9FF1-820CAF2C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506CC-D8E2-8D59-A115-48D8EF3A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D055AF-67D3-5837-A215-6F7B09AE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099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F3953E-D765-E399-3446-EFDD8EA0C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36D278-3A7C-7FB0-FF58-D4F24DED5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D8C9A0-D95F-B692-D4DA-97D1D86A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D080CF-3830-55A8-3FDB-B97C4699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7B67B-CDDC-9667-6084-6DF9B249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53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A900C-F228-A283-AA01-14237AAF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564FE-1DC2-8E55-07F0-87E5AD14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034A7-9244-41C2-BAC5-C46B8DC7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DAD280-4DFE-7FFA-FAB1-FBD0B8CC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3C412E-C02A-3740-0A5D-98E1AD83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444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FA32B-608C-9CFE-E911-779D4DC4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222114-98A9-2BAD-89E2-72BD42077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90B205-18CC-6D8F-6C93-32F4B311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A00B1-1B3A-27D2-5072-FD456999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8A238-8392-F02D-E7F1-726150FA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908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650A8-5F98-FB0D-0075-68381ABC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AEFC8F-4C20-90B8-8D36-6E04F1000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55FC0E-2A5B-77BD-54E0-15AC921A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432860-639C-3FA0-D717-7F4FD3D3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8FCDB9-A9FE-0D66-63C3-3D62A01E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03B184-1EF7-BDAC-E21C-EC61A725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971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EE6AE-180C-6793-690D-408F7A70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45C1CB-6B90-85C6-CEF9-3F941F4E9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EC9A92-A2BA-23CE-F37A-EF7CC4DF4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4FB4B5-F582-069E-5F94-4C85DE981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31E412-3253-3F17-0D22-2D0C33044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6C7422-0143-4097-F4D8-1A0B4397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BF8C59-31C6-00F2-185A-E58496C5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03D7AC-96F1-778D-0A9D-F2ED3807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913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E3FBB-3AF1-C7BE-6CD4-CC3D5F9E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916630-F44E-67F7-EC23-9450A2FD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8B1B90-0B12-4914-A5A8-D545CA13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2D7611-5AB5-FB06-7559-1B1C7099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096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1CD12E-1942-EB47-129C-76118156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E023B7-7D98-33EA-DD41-61AB0B33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ED79FF-ACD1-FD6A-9A65-1681C0EB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78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45AE0-266E-6C75-3B85-ECCCCAC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0BB0A5-13CA-1A46-1D24-F79D38CDB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5C9316-5FB7-EB15-DA18-518A14882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46870E-B1F0-DC57-F62C-351205F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8A711-8B54-FB0A-AEF5-26A9C8AF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8A87BD-7F0A-E5B1-277F-9D20310A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75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0DBCA-7BD6-E7F4-6D7A-4D1C56FD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E1415E-785C-9424-0C2F-6D4EA2DFE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CFF6F2-4236-34EA-97BD-C9F49416F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BBCF88-6D95-C51F-D37E-B0DA2490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88EB4B-B6C4-0116-C528-AE6917D8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32B25B-87AE-547C-5083-DAEA5F4E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14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6A2961-7598-4BAD-5F92-7F3F3250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C6FD8-3A8A-2EF5-DE07-643EDAC50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5DF11E-C7CA-0007-0DA5-2F615F1AD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581A-3B60-49AE-A839-63C1FFBB280E}" type="datetimeFigureOut">
              <a:rPr lang="es-EC" smtClean="0"/>
              <a:t>29/7/2025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0B62D-9749-8F8C-2B7F-414A94F7B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07A2A-1030-2FE7-3837-62A7128C3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22E6-F47F-49BF-B4DB-DB4800243F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426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E11C3D6-C37C-BB45-B43C-03F6D92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20254F4-EC03-9846-96AB-0865F1C05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83281"/>
            <a:ext cx="9144000" cy="824442"/>
          </a:xfrm>
        </p:spPr>
        <p:txBody>
          <a:bodyPr>
            <a:normAutofit lnSpcReduction="10000"/>
          </a:bodyPr>
          <a:lstStyle/>
          <a:p>
            <a:pPr algn="l"/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Tnlgo. ROBERTO IBÁÑEZ ROMERO </a:t>
            </a:r>
            <a:r>
              <a:rPr lang="es-E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OLY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PRESIDENTE</a:t>
            </a:r>
            <a:endParaRPr lang="es-EC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08D120-994A-A24D-97A9-6B4E5CB521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510" y="67187"/>
            <a:ext cx="3088747" cy="13883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246E50-B456-9C63-300E-F0F1ACB54E4D}"/>
              </a:ext>
            </a:extLst>
          </p:cNvPr>
          <p:cNvSpPr txBox="1"/>
          <p:nvPr/>
        </p:nvSpPr>
        <p:spPr>
          <a:xfrm>
            <a:off x="160637" y="2321615"/>
            <a:ext cx="7661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INFORME DE RENDICIÓN DE CUENTAS </a:t>
            </a:r>
          </a:p>
          <a:p>
            <a:pPr algn="ctr"/>
            <a:r>
              <a:rPr lang="es-ES" sz="3600" dirty="0"/>
              <a:t>AÑO 2024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7511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D25AC88-00FC-274E-9879-18D65493D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5E07B7-3BE3-F139-1209-B9250979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44" y="113800"/>
            <a:ext cx="8119820" cy="919125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CURSOS VACACIONALES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8FB18A-D798-6387-E2FE-0238571F6AFF}"/>
              </a:ext>
            </a:extLst>
          </p:cNvPr>
          <p:cNvSpPr txBox="1"/>
          <p:nvPr/>
        </p:nvSpPr>
        <p:spPr>
          <a:xfrm>
            <a:off x="918944" y="800451"/>
            <a:ext cx="46748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cursos vacacionales del 2024 realizados  en los meses de febrero y marzo, tuvieron una impresionante </a:t>
            </a:r>
            <a:r>
              <a:rPr lang="es-E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13.182 niños </a:t>
            </a:r>
            <a:r>
              <a:rPr lang="es-E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adolescentes entre los 4 y 17 años. Durante este período, los participantes tuvieron la oportunidad de disfrutar y aprender en diversas actividades recreativas y educativas. </a:t>
            </a:r>
            <a:endParaRPr lang="es-EC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6DBB20-7E1A-C2BD-7D35-ED60E06B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779" y="1615395"/>
            <a:ext cx="5541277" cy="36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4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C915DC-ED1F-3047-8DF5-B077A5C56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51E8F9-A435-CA8B-9668-C393F493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447" y="208636"/>
            <a:ext cx="8626813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400" dirty="0"/>
            </a:b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</a:rPr>
              <a:t>REHABILITACIÓN Y MANTENIMIENTO DE INFRAESTRUCTURA</a:t>
            </a:r>
            <a:br>
              <a:rPr lang="es-ES" sz="4400" dirty="0"/>
            </a:b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A50EF-3096-B145-8970-4EB944D84602}"/>
              </a:ext>
            </a:extLst>
          </p:cNvPr>
          <p:cNvSpPr txBox="1"/>
          <p:nvPr/>
        </p:nvSpPr>
        <p:spPr>
          <a:xfrm>
            <a:off x="580065" y="1909705"/>
            <a:ext cx="5777566" cy="3038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s-ES_trad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presupuesto anual correspondiente al año 2024, asignado al Departamento de Infraestructura de acuerdo a la Planificación Operativa Anual fue de </a:t>
            </a:r>
            <a:r>
              <a:rPr lang="es-E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$1’141.890,45 </a:t>
            </a:r>
            <a:r>
              <a:rPr lang="es-ES_trad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a la ejecución de Autogestión fue de $702.720,03;  estos montos son referenciales, debido a las reformas aprobadas por la máxima autoridad.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F5D8752-EA35-6346-9BB6-2F158754B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762" y="1980339"/>
            <a:ext cx="5532107" cy="29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5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3682C7C-8B3F-C049-96BC-31A6DCF55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1212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753109-5DAB-C54B-9BC8-5736B69FB8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3685" y="1379634"/>
            <a:ext cx="3881137" cy="199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9938A0-3ACA-9F42-9BFE-D5AE3B102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7" y="1379634"/>
            <a:ext cx="3162776" cy="204936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2F04A26-CC38-AE4A-A36A-6BFC194F8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18" y="54071"/>
            <a:ext cx="8626813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400" dirty="0"/>
            </a:b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</a:rPr>
              <a:t>REHABILITACIÓN Y MANTENIMIENTO DE INFRAESTRUCTURA</a:t>
            </a:r>
            <a:br>
              <a:rPr lang="es-ES" sz="4400" dirty="0"/>
            </a:br>
            <a:endParaRPr lang="es-EC" dirty="0"/>
          </a:p>
        </p:txBody>
      </p:sp>
      <p:pic>
        <p:nvPicPr>
          <p:cNvPr id="9" name="Imagen 8" descr="Un edificio de fondo&#10;&#10;Descripción generada automáticamente con confianza media">
            <a:extLst>
              <a:ext uri="{FF2B5EF4-FFF2-40B4-BE49-F238E27FC236}">
                <a16:creationId xmlns:a16="http://schemas.microsoft.com/office/drawing/2014/main" id="{20F1C44B-0B7B-4B45-8674-264EAC1F35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023" y="3516159"/>
            <a:ext cx="3162776" cy="254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98B1A8-3613-2842-85AB-06C7D3583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85" y="3516159"/>
            <a:ext cx="3881137" cy="2632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D26B2AE-0FD8-0043-A2CF-94AB07AEA92E}"/>
              </a:ext>
            </a:extLst>
          </p:cNvPr>
          <p:cNvSpPr txBox="1"/>
          <p:nvPr/>
        </p:nvSpPr>
        <p:spPr>
          <a:xfrm>
            <a:off x="189451" y="1079332"/>
            <a:ext cx="4601439" cy="497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310"/>
              </a:spcAft>
              <a:buBlip>
                <a:blip r:embed="rId7"/>
              </a:buBlip>
            </a:pP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 cubiertas de los escenarios de la Federación Deportiva del Guayas.</a:t>
            </a:r>
          </a:p>
          <a:p>
            <a:pPr marL="342900" lvl="0" indent="-342900" algn="just">
              <a:spcBef>
                <a:spcPts val="1200"/>
              </a:spcBef>
              <a:spcAft>
                <a:spcPts val="310"/>
              </a:spcAft>
              <a:buBlip>
                <a:blip r:embed="rId7"/>
              </a:buBlip>
            </a:pP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 extractores eólicos y axiales en diferentes escenarios de la Federación Deportiva del Guayas.</a:t>
            </a:r>
          </a:p>
          <a:p>
            <a:pPr marL="342900" indent="-342900" algn="just">
              <a:spcBef>
                <a:spcPts val="1200"/>
              </a:spcBef>
              <a:spcAft>
                <a:spcPts val="310"/>
              </a:spcAft>
              <a:buBlip>
                <a:blip r:embed="rId7"/>
              </a:buBlip>
            </a:pP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 estructuras metálicas para los diferentes escenarios de la Federación Deportiva del Guayas y Ligas Cantonales.</a:t>
            </a:r>
          </a:p>
          <a:p>
            <a:pPr marL="342900" lvl="0" indent="-342900" algn="just">
              <a:spcBef>
                <a:spcPts val="1200"/>
              </a:spcBef>
              <a:spcAft>
                <a:spcPts val="310"/>
              </a:spcAft>
              <a:buBlip>
                <a:blip r:embed="rId7"/>
              </a:buBlip>
            </a:pPr>
            <a:r>
              <a:rPr lang="es-E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Rehabilitación de cerramiento perimetral, plataforma de hormigón para usos múltiples  y graderíos de Ligas Cantonales</a:t>
            </a:r>
            <a:r>
              <a:rPr lang="es-E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3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ACEFC23-CCA2-CE46-ABC4-27326CF5B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84DCE7-C2DA-560C-1028-804ADF2E8872}"/>
              </a:ext>
            </a:extLst>
          </p:cNvPr>
          <p:cNvSpPr txBox="1"/>
          <p:nvPr/>
        </p:nvSpPr>
        <p:spPr>
          <a:xfrm>
            <a:off x="693263" y="543910"/>
            <a:ext cx="60829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4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RENDICIÓN DE CUENTAS Y TRANSPARENCIA</a:t>
            </a:r>
            <a:endParaRPr lang="es-EC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1B730A-D2D7-6EC0-AD37-E13BEAD4CC18}"/>
              </a:ext>
            </a:extLst>
          </p:cNvPr>
          <p:cNvSpPr txBox="1"/>
          <p:nvPr/>
        </p:nvSpPr>
        <p:spPr>
          <a:xfrm>
            <a:off x="647224" y="2408294"/>
            <a:ext cx="61750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Año a año se publica los Informes de Rendición de Cuentas, en las plataformas de los organismos de control (</a:t>
            </a:r>
            <a:r>
              <a:rPr lang="es-EC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DPE</a:t>
            </a:r>
            <a:r>
              <a:rPr lang="es-EC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CPCCS</a:t>
            </a:r>
            <a:r>
              <a:rPr lang="es-EC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en la página web de Fedeguayas, en cumplimiento a las Leyes LOTAIP y del </a:t>
            </a:r>
            <a:r>
              <a:rPr lang="es-EC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CPCCS</a:t>
            </a:r>
            <a:r>
              <a:rPr lang="es-EC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0B58CF-C863-C032-0CBE-B5901C869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634" y="154983"/>
            <a:ext cx="3624685" cy="61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3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079E04-6BE3-9749-9198-F0CBB9070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038109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30CD07-0543-124B-A12E-9ACD7A7F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40" y="1140641"/>
            <a:ext cx="10106891" cy="50176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000" dirty="0">
                <a:effectLst/>
                <a:latin typeface="Arial Narrow" panose="020B0606020202030204" pitchFamily="34" charset="0"/>
              </a:rPr>
              <a:t>El año 2024 fue un período de grandes logros y consolidación del liderazgo deportivo de nuestra provincia. Con orgullo, podemos decir que Guayas sigue siendo la potencia del deporte ecuatoriano, gracias al esfuerzo conjunto de nuestros deportistas, entrenadores, dirigentes y aliados estratégicos.</a:t>
            </a:r>
          </a:p>
          <a:p>
            <a:pPr marL="0" indent="0" algn="just">
              <a:buNone/>
            </a:pPr>
            <a:r>
              <a:rPr lang="es-EC" sz="2000" b="1" dirty="0">
                <a:latin typeface="Arial Narrow" panose="020B0606020202030204" pitchFamily="34" charset="0"/>
              </a:rPr>
              <a:t>LOGROS DEPORTIVOS</a:t>
            </a:r>
          </a:p>
          <a:p>
            <a:pPr marL="0" indent="0">
              <a:buNone/>
            </a:pPr>
            <a:r>
              <a:rPr lang="es-EC" sz="2000" dirty="0">
                <a:effectLst/>
                <a:latin typeface="Arial Narrow" panose="020B0606020202030204" pitchFamily="34" charset="0"/>
              </a:rPr>
              <a:t>Clasificación de once deportistas a Juegos Olímpicos </a:t>
            </a:r>
            <a:r>
              <a:rPr lang="es-EC" sz="2000">
                <a:effectLst/>
                <a:latin typeface="Arial Narrow" panose="020B0606020202030204" pitchFamily="34" charset="0"/>
              </a:rPr>
              <a:t>y Paraolímpicos</a:t>
            </a:r>
            <a:r>
              <a:rPr lang="es-EC" sz="2000" dirty="0">
                <a:effectLst/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es-EC" sz="2000" dirty="0">
                <a:effectLst/>
                <a:latin typeface="Arial Narrow" panose="020B0606020202030204" pitchFamily="34" charset="0"/>
              </a:rPr>
              <a:t>Bicampeones nacionales 🏆🏆</a:t>
            </a:r>
          </a:p>
          <a:p>
            <a:pPr marL="0" indent="0" algn="just">
              <a:buNone/>
            </a:pPr>
            <a:r>
              <a:rPr lang="es-EC" sz="2000" dirty="0">
                <a:effectLst/>
                <a:latin typeface="Arial Narrow" panose="020B0606020202030204" pitchFamily="34" charset="0"/>
              </a:rPr>
              <a:t>Ganamos los Juegos Nacionales Prejuveniles y Juegos Nacionales de Menores 2024, reafirmando el talento y la preparación de nuestros atletas.</a:t>
            </a:r>
          </a:p>
          <a:p>
            <a:pPr marL="0" indent="0" algn="just">
              <a:buNone/>
            </a:pPr>
            <a:r>
              <a:rPr lang="es-EC" sz="2000" dirty="0">
                <a:effectLst/>
                <a:latin typeface="Arial Narrow" panose="020B0606020202030204" pitchFamily="34" charset="0"/>
              </a:rPr>
              <a:t>Este doble triunfo consolida a Guayas como la provincia más fuerte en el ámbito deportivo del país.</a:t>
            </a:r>
          </a:p>
          <a:p>
            <a:pPr marL="0" indent="0">
              <a:buNone/>
            </a:pPr>
            <a:r>
              <a:rPr lang="es-EC" sz="2000" b="1" dirty="0">
                <a:effectLst/>
                <a:latin typeface="Arial Narrow" panose="020B0606020202030204" pitchFamily="34" charset="0"/>
              </a:rPr>
              <a:t>INFRAESTRUCTURA DEPORTIVA</a:t>
            </a:r>
          </a:p>
          <a:p>
            <a:pPr marL="0" indent="0" algn="just">
              <a:buNone/>
            </a:pPr>
            <a:r>
              <a:rPr lang="es-EC" sz="2000" dirty="0">
                <a:effectLst/>
                <a:latin typeface="Arial Narrow" panose="020B0606020202030204" pitchFamily="34" charset="0"/>
              </a:rPr>
              <a:t>Gracias a una alianza estratégica, recuperamos uno de los escenarios deportivos más emblemáticos del Guayas, el coliseo naranja con los que se obtuvo parte de los recursos para el coliseo José </a:t>
            </a:r>
            <a:r>
              <a:rPr lang="es-EC" sz="2000" dirty="0" err="1">
                <a:effectLst/>
                <a:latin typeface="Arial Narrow" panose="020B0606020202030204" pitchFamily="34" charset="0"/>
              </a:rPr>
              <a:t>Decimavilla</a:t>
            </a:r>
            <a:r>
              <a:rPr lang="es-EC" sz="2000" dirty="0">
                <a:effectLst/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EC" sz="2000" dirty="0">
                <a:effectLst/>
                <a:latin typeface="Arial Narrow" panose="020B0606020202030204" pitchFamily="34" charset="0"/>
              </a:rPr>
              <a:t>Por medio de la alianza con la escuela formativa Kitu Díaz, dotamos a la comunidad deportiva de espacios de alto nivel para la formación de jóvenes talentos.</a:t>
            </a:r>
            <a:endParaRPr lang="es-EC" sz="2000" dirty="0">
              <a:latin typeface="Arial Narrow" panose="020B0606020202030204" pitchFamily="34" charset="0"/>
            </a:endParaRP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01018183-2BC1-1748-B901-744C435EDF6A}"/>
              </a:ext>
            </a:extLst>
          </p:cNvPr>
          <p:cNvSpPr txBox="1">
            <a:spLocks/>
          </p:cNvSpPr>
          <p:nvPr/>
        </p:nvSpPr>
        <p:spPr>
          <a:xfrm>
            <a:off x="1971689" y="200697"/>
            <a:ext cx="7086600" cy="939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 Neue" panose="02000206000000020004" pitchFamily="2" charset="0"/>
              </a:rPr>
              <a:t>RESUMEN DE GESTIÓN 2024</a:t>
            </a:r>
          </a:p>
          <a:p>
            <a:pPr marL="0" indent="0" algn="ctr">
              <a:buNone/>
            </a:pP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 Neue" panose="02000206000000020004" pitchFamily="2" charset="0"/>
              </a:rPr>
              <a:t>Roberto Ibáñez Romero OLY</a:t>
            </a:r>
          </a:p>
        </p:txBody>
      </p:sp>
    </p:spTree>
    <p:extLst>
      <p:ext uri="{BB962C8B-B14F-4D97-AF65-F5344CB8AC3E}">
        <p14:creationId xmlns:p14="http://schemas.microsoft.com/office/powerpoint/2010/main" val="15804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EA4745-680A-FC40-8EEB-3D63BA5FB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381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3BE72D-943A-C448-AD80-DA3EC9BF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7" y="253855"/>
            <a:ext cx="7585364" cy="1325563"/>
          </a:xfrm>
        </p:spPr>
        <p:txBody>
          <a:bodyPr>
            <a:noAutofit/>
          </a:bodyPr>
          <a:lstStyle/>
          <a:p>
            <a:r>
              <a:rPr lang="es-EC" sz="36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COMPROMISO CON EL FUTURO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ACD33BB-D077-354F-A598-CCA7487E3467}"/>
              </a:ext>
            </a:extLst>
          </p:cNvPr>
          <p:cNvSpPr txBox="1">
            <a:spLocks/>
          </p:cNvSpPr>
          <p:nvPr/>
        </p:nvSpPr>
        <p:spPr>
          <a:xfrm>
            <a:off x="491836" y="1951471"/>
            <a:ext cx="7183582" cy="3327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resultados obtenidos en el período 2024 reflejan nuestro compromiso con el fortalecimiento del deporte en Guayas y en el país. Seguiremos trabajando con pasión, visión y gestión efectiva para que nuestros atletas sigan alcanzando triunfos y representando con orgullo a nuestra provincia.</a:t>
            </a:r>
          </a:p>
          <a:p>
            <a:b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¡Guayas, líder en el deporte ecuatoriano!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2B5337-64F3-A84C-B91B-2108BA21D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35798" y="2009195"/>
            <a:ext cx="4798294" cy="35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4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49B3210-B2AE-4500-EF7A-EAD0E9700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665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4BDD05-860D-AAF0-E815-E8B2AEB67B7F}"/>
              </a:ext>
            </a:extLst>
          </p:cNvPr>
          <p:cNvSpPr txBox="1"/>
          <p:nvPr/>
        </p:nvSpPr>
        <p:spPr>
          <a:xfrm>
            <a:off x="3696764" y="2533135"/>
            <a:ext cx="4075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chemeClr val="accent1">
                    <a:lumMod val="75000"/>
                  </a:schemeClr>
                </a:solidFill>
              </a:rPr>
              <a:t>GRACIAS</a:t>
            </a:r>
            <a:endParaRPr lang="es-EC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60E695F-B5C5-9948-88F0-0DDD92CA1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55FA8C-F065-3107-33A6-3261135B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69" y="1697064"/>
            <a:ext cx="10515600" cy="80308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s-ES" sz="2800" dirty="0">
                <a:latin typeface="+mn-lt"/>
                <a:ea typeface="+mn-ea"/>
                <a:cs typeface="+mn-cs"/>
              </a:rPr>
              <a:t>ALINEACIÓN AL PLAN NACIONAL DE DESARROLLO</a:t>
            </a:r>
            <a:endParaRPr lang="es-EC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E0AF53-5D7E-37BC-139F-49881046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369" y="2500147"/>
            <a:ext cx="9660875" cy="3511128"/>
          </a:xfrm>
        </p:spPr>
        <p:txBody>
          <a:bodyPr>
            <a:normAutofit/>
          </a:bodyPr>
          <a:lstStyle/>
          <a:p>
            <a:r>
              <a:rPr lang="es-ES" dirty="0"/>
              <a:t>EJE SOCIAL</a:t>
            </a:r>
          </a:p>
          <a:p>
            <a:pPr marL="0" indent="0" algn="just">
              <a:buNone/>
            </a:pPr>
            <a:r>
              <a:rPr lang="es-EC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2</a:t>
            </a:r>
          </a:p>
          <a:p>
            <a:pPr marL="0" indent="0" algn="just">
              <a:buNone/>
            </a:pPr>
            <a:r>
              <a:rPr lang="es-EC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Impulsar las capacidades de la ciudadanía con educación equitativa e  inclusiva de calidad y promoviendo espacios de intercambio cultural.</a:t>
            </a: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2.8</a:t>
            </a:r>
          </a:p>
          <a:p>
            <a:pPr marL="0" indent="0" algn="just"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Garantizar la preparación integral de los atletas de alto rendimiento y reserva deportiva, para alcanzar logros deportivos.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CB7620-4805-6098-377E-71E7D2CCA7A0}"/>
              </a:ext>
            </a:extLst>
          </p:cNvPr>
          <p:cNvSpPr txBox="1"/>
          <p:nvPr/>
        </p:nvSpPr>
        <p:spPr>
          <a:xfrm>
            <a:off x="0" y="18036"/>
            <a:ext cx="1143438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PRESENTACIÓN DEL CUMPLIMIENTO DE CRITERIOS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PARA LA ASIGNACIÓN DEL AÑO 2024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23027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826FB3-0317-7949-9FBF-2D46DEFA8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8E1241-1BCF-62B3-55ED-E65F2FCD68DB}"/>
              </a:ext>
            </a:extLst>
          </p:cNvPr>
          <p:cNvSpPr txBox="1"/>
          <p:nvPr/>
        </p:nvSpPr>
        <p:spPr>
          <a:xfrm>
            <a:off x="1383985" y="2147756"/>
            <a:ext cx="9661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 sz="3200" dirty="0"/>
              <a:t>EVALUACIÓN DE EJECUCIÓN</a:t>
            </a:r>
          </a:p>
          <a:p>
            <a:pPr marL="285750" indent="-285750">
              <a:buBlip>
                <a:blip r:embed="rId3"/>
              </a:buBlip>
            </a:pPr>
            <a:r>
              <a:rPr lang="es-ES" sz="3200" dirty="0"/>
              <a:t>RESULTADOS DEPORTIVOS</a:t>
            </a:r>
            <a:endParaRPr lang="es-EC" sz="3200" dirty="0"/>
          </a:p>
          <a:p>
            <a:pPr marL="285750" indent="-285750">
              <a:buBlip>
                <a:blip r:embed="rId3"/>
              </a:buBlip>
            </a:pPr>
            <a:r>
              <a:rPr lang="es-ES" sz="3200" dirty="0"/>
              <a:t>REHABILITACIÓN Y MANTENIMIENTO DE INFRAESTRUCTURA</a:t>
            </a:r>
            <a:endParaRPr lang="es-ES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38E487-6762-FBCE-8259-F2CDDB046A09}"/>
              </a:ext>
            </a:extLst>
          </p:cNvPr>
          <p:cNvSpPr txBox="1"/>
          <p:nvPr/>
        </p:nvSpPr>
        <p:spPr>
          <a:xfrm>
            <a:off x="1689376" y="1384608"/>
            <a:ext cx="4525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CALIDAD DE LA GESTIÓN:</a:t>
            </a:r>
          </a:p>
          <a:p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D0A52A-3F64-2666-DBDE-C209896B90EE}"/>
              </a:ext>
            </a:extLst>
          </p:cNvPr>
          <p:cNvSpPr txBox="1"/>
          <p:nvPr/>
        </p:nvSpPr>
        <p:spPr>
          <a:xfrm>
            <a:off x="0" y="18036"/>
            <a:ext cx="1143438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PRESENTACIÓN DEL CUMPLIMIENTO DE CRITERIOS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PARA LA ASIGNACIÓN DEL AÑO 2024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12668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D7FB379-0A80-DF49-ACED-5D24AA07A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D078F9-F031-4E4D-8E9F-BA10DCBF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66" y="145597"/>
            <a:ext cx="10515600" cy="1001431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EVALUACIÓN DE EJECUCIÓN POA 2024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AFA627-0E4E-47BC-A23E-2E380376C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32" y="1081298"/>
            <a:ext cx="10515600" cy="4695404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Mediante Resolución MD-DPI-2024-0081 del 29 de febrero de 2024, se recibe la aprobación de la Planificación Operativo Anual 2024 de Fedeguayas. </a:t>
            </a:r>
          </a:p>
          <a:p>
            <a:pPr>
              <a:buBlip>
                <a:blip r:embed="rId4"/>
              </a:buBlip>
            </a:pP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describen las actividades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montos y porcentajes aprobados por el Ministerio del Deporte por el monto total de $6´206.609,35</a:t>
            </a:r>
          </a:p>
          <a:p>
            <a:endParaRPr lang="es-EC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3375D6-F3F3-28CB-328F-E59D5E1464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6994" y="2371242"/>
            <a:ext cx="9019476" cy="3766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677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7C8AAF3-6DE2-834C-8C26-1F9CA2B92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3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5E0641-C31C-FA18-35BA-D004AFE2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45" y="134303"/>
            <a:ext cx="8131131" cy="1333500"/>
          </a:xfrm>
        </p:spPr>
        <p:txBody>
          <a:bodyPr>
            <a:noAutofit/>
          </a:bodyPr>
          <a:lstStyle/>
          <a:p>
            <a:r>
              <a:rPr lang="es-ES" sz="4000" b="1" spc="95" dirty="0">
                <a:solidFill>
                  <a:schemeClr val="accent1">
                    <a:lumMod val="75000"/>
                  </a:schemeClr>
                </a:solidFill>
              </a:rPr>
              <a:t>CUMPLIMIENTO</a:t>
            </a:r>
            <a:r>
              <a:rPr lang="es-ES" sz="4000" b="1" spc="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spc="85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sz="4000" b="1" spc="-7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spc="155" dirty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es-ES" sz="4000" b="1" spc="7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spc="65" dirty="0">
                <a:solidFill>
                  <a:schemeClr val="accent1">
                    <a:lumMod val="75000"/>
                  </a:schemeClr>
                </a:solidFill>
              </a:rPr>
              <a:t>EJECUCIÓN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b="1" spc="165" dirty="0">
                <a:solidFill>
                  <a:schemeClr val="accent1">
                    <a:lumMod val="75000"/>
                  </a:schemeClr>
                </a:solidFill>
              </a:rPr>
              <a:t>PRESUPUESTARIA </a:t>
            </a:r>
            <a:r>
              <a:rPr lang="es-ES" sz="3600" b="1" spc="-7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b="1" spc="60" dirty="0">
                <a:solidFill>
                  <a:schemeClr val="accent1">
                    <a:lumMod val="75000"/>
                  </a:schemeClr>
                </a:solidFill>
              </a:rPr>
              <a:t>DEL </a:t>
            </a:r>
            <a:r>
              <a:rPr lang="es-ES" sz="3600" b="1" spc="70" dirty="0">
                <a:solidFill>
                  <a:schemeClr val="accent1">
                    <a:lumMod val="75000"/>
                  </a:schemeClr>
                </a:solidFill>
              </a:rPr>
              <a:t>POA </a:t>
            </a:r>
            <a:r>
              <a:rPr lang="es-ES" sz="3600" b="1" spc="50" dirty="0">
                <a:solidFill>
                  <a:schemeClr val="accent1">
                    <a:lumMod val="75000"/>
                  </a:schemeClr>
                </a:solidFill>
              </a:rPr>
              <a:t>2024</a:t>
            </a:r>
            <a:endParaRPr lang="es-EC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EC6529-4B92-BA2A-2BD5-A308A249F42B}"/>
              </a:ext>
            </a:extLst>
          </p:cNvPr>
          <p:cNvSpPr txBox="1"/>
          <p:nvPr/>
        </p:nvSpPr>
        <p:spPr>
          <a:xfrm>
            <a:off x="745934" y="1516965"/>
            <a:ext cx="50998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8580">
              <a:lnSpc>
                <a:spcPct val="100000"/>
              </a:lnSpc>
              <a:spcBef>
                <a:spcPts val="100"/>
              </a:spcBef>
            </a:pPr>
            <a:r>
              <a:rPr lang="es-ES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ejecución</a:t>
            </a:r>
            <a:r>
              <a:rPr lang="es-E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presupuestaria</a:t>
            </a:r>
            <a:r>
              <a:rPr lang="es-E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s-ES" sz="2400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 </a:t>
            </a:r>
            <a:r>
              <a:rPr lang="es-E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s-E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 </a:t>
            </a:r>
            <a:r>
              <a:rPr lang="es-ES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ES"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D$6´195.301,35 </a:t>
            </a:r>
            <a:r>
              <a:rPr lang="es-ES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 </a:t>
            </a:r>
            <a:r>
              <a:rPr lang="es-E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s-E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</a:t>
            </a:r>
            <a:r>
              <a:rPr lang="es-ES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s-ES" sz="24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s-E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es-E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esupuesto</a:t>
            </a:r>
            <a:r>
              <a:rPr lang="es-E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 </a:t>
            </a:r>
            <a:r>
              <a:rPr lang="es-E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asignado.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265369-4481-5616-2239-0DABE2853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710" y="3460730"/>
            <a:ext cx="8767000" cy="2208653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10D8D1A-C760-2DAB-5D76-C20ED010A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68840"/>
              </p:ext>
            </p:extLst>
          </p:nvPr>
        </p:nvGraphicFramePr>
        <p:xfrm>
          <a:off x="6346174" y="1908959"/>
          <a:ext cx="4196968" cy="1333500"/>
        </p:xfrm>
        <a:graphic>
          <a:graphicData uri="http://schemas.openxmlformats.org/drawingml/2006/table">
            <a:tbl>
              <a:tblPr/>
              <a:tblGrid>
                <a:gridCol w="1098648">
                  <a:extLst>
                    <a:ext uri="{9D8B030D-6E8A-4147-A177-3AD203B41FA5}">
                      <a16:colId xmlns:a16="http://schemas.microsoft.com/office/drawing/2014/main" val="4084635000"/>
                    </a:ext>
                  </a:extLst>
                </a:gridCol>
                <a:gridCol w="1071851">
                  <a:extLst>
                    <a:ext uri="{9D8B030D-6E8A-4147-A177-3AD203B41FA5}">
                      <a16:colId xmlns:a16="http://schemas.microsoft.com/office/drawing/2014/main" val="1836328345"/>
                    </a:ext>
                  </a:extLst>
                </a:gridCol>
                <a:gridCol w="994812">
                  <a:extLst>
                    <a:ext uri="{9D8B030D-6E8A-4147-A177-3AD203B41FA5}">
                      <a16:colId xmlns:a16="http://schemas.microsoft.com/office/drawing/2014/main" val="3764255941"/>
                    </a:ext>
                  </a:extLst>
                </a:gridCol>
                <a:gridCol w="1031657">
                  <a:extLst>
                    <a:ext uri="{9D8B030D-6E8A-4147-A177-3AD203B41FA5}">
                      <a16:colId xmlns:a16="http://schemas.microsoft.com/office/drawing/2014/main" val="37280721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PLANIFICADO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REMANENTE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770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1.401.171,62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1.386.051,17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15.120,45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418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461.514,11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461.513,89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0,22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65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3.301.270,48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3.301.158,50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111,98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27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918.597,14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918.593,30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2181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127.984,49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15,51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027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6.210.553,35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6.195.301,35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15.252,00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4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17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0408AEAF-B9AA-C173-928E-2477484EB773}"/>
              </a:ext>
            </a:extLst>
          </p:cNvPr>
          <p:cNvSpPr txBox="1">
            <a:spLocks/>
          </p:cNvSpPr>
          <p:nvPr/>
        </p:nvSpPr>
        <p:spPr>
          <a:xfrm>
            <a:off x="777206" y="750077"/>
            <a:ext cx="7677072" cy="530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s-EC" sz="1800" b="1" dirty="0">
                <a:solidFill>
                  <a:schemeClr val="tx1"/>
                </a:solidFill>
                <a:latin typeface="Calibri (Cuerpo)"/>
                <a:cs typeface="Arial" panose="020B0604020202020204" pitchFamily="34" charset="0"/>
              </a:rPr>
              <a:t>EJECUCIÓN PRESUPUESTARIA 2024 - ESTADO</a:t>
            </a:r>
          </a:p>
        </p:txBody>
      </p:sp>
      <p:sp>
        <p:nvSpPr>
          <p:cNvPr id="7" name="3 Título">
            <a:extLst>
              <a:ext uri="{FF2B5EF4-FFF2-40B4-BE49-F238E27FC236}">
                <a16:creationId xmlns:a16="http://schemas.microsoft.com/office/drawing/2014/main" id="{43071585-5749-839A-F255-372D1E856DEF}"/>
              </a:ext>
            </a:extLst>
          </p:cNvPr>
          <p:cNvSpPr txBox="1">
            <a:spLocks/>
          </p:cNvSpPr>
          <p:nvPr/>
        </p:nvSpPr>
        <p:spPr>
          <a:xfrm>
            <a:off x="2094815" y="140972"/>
            <a:ext cx="862068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C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DIRECCIÓN ADMINISTRATIVA FINANCIERA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4B33D8D-A15D-A4C9-CBEE-AF9AB2B7EDD7}"/>
              </a:ext>
            </a:extLst>
          </p:cNvPr>
          <p:cNvGraphicFramePr>
            <a:graphicFrameLocks noGrp="1"/>
          </p:cNvGraphicFramePr>
          <p:nvPr/>
        </p:nvGraphicFramePr>
        <p:xfrm>
          <a:off x="777205" y="1496349"/>
          <a:ext cx="10181081" cy="218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0199">
                  <a:extLst>
                    <a:ext uri="{9D8B030D-6E8A-4147-A177-3AD203B41FA5}">
                      <a16:colId xmlns:a16="http://schemas.microsoft.com/office/drawing/2014/main" val="709636714"/>
                    </a:ext>
                  </a:extLst>
                </a:gridCol>
                <a:gridCol w="2400879">
                  <a:extLst>
                    <a:ext uri="{9D8B030D-6E8A-4147-A177-3AD203B41FA5}">
                      <a16:colId xmlns:a16="http://schemas.microsoft.com/office/drawing/2014/main" val="1314651437"/>
                    </a:ext>
                  </a:extLst>
                </a:gridCol>
                <a:gridCol w="2913262">
                  <a:extLst>
                    <a:ext uri="{9D8B030D-6E8A-4147-A177-3AD203B41FA5}">
                      <a16:colId xmlns:a16="http://schemas.microsoft.com/office/drawing/2014/main" val="1589209738"/>
                    </a:ext>
                  </a:extLst>
                </a:gridCol>
                <a:gridCol w="1756741">
                  <a:extLst>
                    <a:ext uri="{9D8B030D-6E8A-4147-A177-3AD203B41FA5}">
                      <a16:colId xmlns:a16="http://schemas.microsoft.com/office/drawing/2014/main" val="3089123887"/>
                    </a:ext>
                  </a:extLst>
                </a:gridCol>
              </a:tblGrid>
              <a:tr h="41953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 2024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effectLst/>
                        </a:rPr>
                        <a:t>EJECUCIÓN PRESUPUESTARIA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REMANENTE $</a:t>
                      </a:r>
                    </a:p>
                  </a:txBody>
                  <a:tcPr marL="108000" marR="72000" marT="8983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343691"/>
                  </a:ext>
                </a:extLst>
              </a:tr>
              <a:tr h="45179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 2024</a:t>
                      </a: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 dirty="0">
                          <a:effectLst/>
                        </a:rPr>
                        <a:t>$     6’206.609,35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 dirty="0">
                          <a:effectLst/>
                        </a:rPr>
                        <a:t>$      6’191.357,35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15.252,00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18045"/>
                  </a:ext>
                </a:extLst>
              </a:tr>
              <a:tr h="8543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 POA</a:t>
                      </a:r>
                    </a:p>
                    <a:p>
                      <a:pPr marL="174625" lvl="0" indent="0" algn="l" rtl="0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HONORARIOS PROFESIONALES TÉCNICO DEPORTIVO FDG</a:t>
                      </a: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u="none" strike="noStrike" dirty="0">
                          <a:effectLst/>
                        </a:rPr>
                        <a:t>$              3.944,00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u="none" strike="noStrike" dirty="0">
                          <a:effectLst/>
                        </a:rPr>
                        <a:t>$              3.944,00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762865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u="none" strike="noStrike" dirty="0">
                          <a:effectLst/>
                        </a:rPr>
                        <a:t>$     6’210.553,35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u="none" strike="noStrike" dirty="0">
                          <a:effectLst/>
                        </a:rPr>
                        <a:t>$      6’195.301,35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15.252,00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057512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7D049B-8737-E949-DC18-0A17C2D7B45E}"/>
              </a:ext>
            </a:extLst>
          </p:cNvPr>
          <p:cNvGraphicFramePr>
            <a:graphicFrameLocks noGrp="1"/>
          </p:cNvGraphicFramePr>
          <p:nvPr/>
        </p:nvGraphicFramePr>
        <p:xfrm>
          <a:off x="777204" y="3876689"/>
          <a:ext cx="9063481" cy="1667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2496">
                  <a:extLst>
                    <a:ext uri="{9D8B030D-6E8A-4147-A177-3AD203B41FA5}">
                      <a16:colId xmlns:a16="http://schemas.microsoft.com/office/drawing/2014/main" val="2841745462"/>
                    </a:ext>
                  </a:extLst>
                </a:gridCol>
                <a:gridCol w="2772757">
                  <a:extLst>
                    <a:ext uri="{9D8B030D-6E8A-4147-A177-3AD203B41FA5}">
                      <a16:colId xmlns:a16="http://schemas.microsoft.com/office/drawing/2014/main" val="1339576351"/>
                    </a:ext>
                  </a:extLst>
                </a:gridCol>
                <a:gridCol w="2010932">
                  <a:extLst>
                    <a:ext uri="{9D8B030D-6E8A-4147-A177-3AD203B41FA5}">
                      <a16:colId xmlns:a16="http://schemas.microsoft.com/office/drawing/2014/main" val="663489215"/>
                    </a:ext>
                  </a:extLst>
                </a:gridCol>
                <a:gridCol w="1777296">
                  <a:extLst>
                    <a:ext uri="{9D8B030D-6E8A-4147-A177-3AD203B41FA5}">
                      <a16:colId xmlns:a16="http://schemas.microsoft.com/office/drawing/2014/main" val="2796243668"/>
                    </a:ext>
                  </a:extLst>
                </a:gridCol>
              </a:tblGrid>
              <a:tr h="407535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RESUMEN</a:t>
                      </a:r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71367"/>
                  </a:ext>
                </a:extLst>
              </a:tr>
              <a:tr h="6699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PRESUPUESTO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EJECUCIÓN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PRESUPUESTARIA </a:t>
                      </a:r>
                      <a:r>
                        <a:rPr lang="es-EC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EJECUCIÓN </a:t>
                      </a:r>
                      <a:r>
                        <a:rPr lang="es-EC" sz="16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PRESUPUESTARIA %</a:t>
                      </a:r>
                      <a:endParaRPr lang="es-EC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REMANENTE %</a:t>
                      </a:r>
                      <a:endParaRPr lang="es-EC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38936"/>
                  </a:ext>
                </a:extLst>
              </a:tr>
              <a:tr h="5902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 dirty="0">
                          <a:effectLst/>
                        </a:rPr>
                        <a:t>$     6’206.609,35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 dirty="0">
                          <a:effectLst/>
                        </a:rPr>
                        <a:t>$      6’191.357,35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 dirty="0">
                          <a:effectLst/>
                        </a:rPr>
                        <a:t>99,75%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0,25%</a:t>
                      </a:r>
                      <a:endParaRPr lang="es-EC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5190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9C98F1FA-5D88-FBD3-7F0B-2EA55653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98F1FA-5D88-FBD3-7F0B-2EA55653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0408AEAF-B9AA-C173-928E-2477484EB773}"/>
              </a:ext>
            </a:extLst>
          </p:cNvPr>
          <p:cNvSpPr txBox="1">
            <a:spLocks/>
          </p:cNvSpPr>
          <p:nvPr/>
        </p:nvSpPr>
        <p:spPr>
          <a:xfrm>
            <a:off x="777206" y="750077"/>
            <a:ext cx="7677072" cy="530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s-EC" sz="1800" b="1" dirty="0">
                <a:solidFill>
                  <a:schemeClr val="tx1"/>
                </a:solidFill>
                <a:latin typeface="Calibri (Cuerpo)"/>
                <a:cs typeface="Arial" panose="020B0604020202020204" pitchFamily="34" charset="0"/>
              </a:rPr>
              <a:t>PROCESOS DE CONTRATACIÓN 2024 - SERCOP</a:t>
            </a:r>
          </a:p>
        </p:txBody>
      </p:sp>
      <p:sp>
        <p:nvSpPr>
          <p:cNvPr id="7" name="3 Título">
            <a:extLst>
              <a:ext uri="{FF2B5EF4-FFF2-40B4-BE49-F238E27FC236}">
                <a16:creationId xmlns:a16="http://schemas.microsoft.com/office/drawing/2014/main" id="{43071585-5749-839A-F255-372D1E856DEF}"/>
              </a:ext>
            </a:extLst>
          </p:cNvPr>
          <p:cNvSpPr txBox="1">
            <a:spLocks/>
          </p:cNvSpPr>
          <p:nvPr/>
        </p:nvSpPr>
        <p:spPr>
          <a:xfrm>
            <a:off x="2094815" y="140972"/>
            <a:ext cx="862068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C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DIRECCIÓN ADMINISTRATIVA FINANCIERA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7D049B-8737-E949-DC18-0A17C2D7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89995"/>
              </p:ext>
            </p:extLst>
          </p:nvPr>
        </p:nvGraphicFramePr>
        <p:xfrm>
          <a:off x="1530967" y="3889046"/>
          <a:ext cx="8539791" cy="1889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2496">
                  <a:extLst>
                    <a:ext uri="{9D8B030D-6E8A-4147-A177-3AD203B41FA5}">
                      <a16:colId xmlns:a16="http://schemas.microsoft.com/office/drawing/2014/main" val="2841745462"/>
                    </a:ext>
                  </a:extLst>
                </a:gridCol>
                <a:gridCol w="1947208">
                  <a:extLst>
                    <a:ext uri="{9D8B030D-6E8A-4147-A177-3AD203B41FA5}">
                      <a16:colId xmlns:a16="http://schemas.microsoft.com/office/drawing/2014/main" val="1339576351"/>
                    </a:ext>
                  </a:extLst>
                </a:gridCol>
                <a:gridCol w="2545492">
                  <a:extLst>
                    <a:ext uri="{9D8B030D-6E8A-4147-A177-3AD203B41FA5}">
                      <a16:colId xmlns:a16="http://schemas.microsoft.com/office/drawing/2014/main" val="663489215"/>
                    </a:ext>
                  </a:extLst>
                </a:gridCol>
                <a:gridCol w="1544595">
                  <a:extLst>
                    <a:ext uri="{9D8B030D-6E8A-4147-A177-3AD203B41FA5}">
                      <a16:colId xmlns:a16="http://schemas.microsoft.com/office/drawing/2014/main" val="2796243668"/>
                    </a:ext>
                  </a:extLst>
                </a:gridCol>
              </a:tblGrid>
              <a:tr h="407535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RESUMEN</a:t>
                      </a:r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71367"/>
                  </a:ext>
                </a:extLst>
              </a:tr>
              <a:tr h="6699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VALOR TOTAL ADJUDICADO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NÚMERO ADJUDICADO</a:t>
                      </a:r>
                      <a:endParaRPr lang="es-EC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VALOR TOTAL FINALIZADO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NÚMERO</a:t>
                      </a:r>
                      <a:r>
                        <a:rPr lang="es-E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FINALIZADO</a:t>
                      </a:r>
                      <a:endParaRPr lang="es-EC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38936"/>
                  </a:ext>
                </a:extLst>
              </a:tr>
              <a:tr h="5902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 dirty="0">
                          <a:effectLst/>
                        </a:rPr>
                        <a:t>$     934.582,62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u="none" strike="noStrike" dirty="0">
                          <a:effectLst/>
                        </a:rPr>
                        <a:t>$     934.582,62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89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55</a:t>
                      </a:r>
                      <a:endParaRPr lang="es-EC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51906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961D5DF-ABC2-BAB0-75E7-DEC5229B7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69086"/>
              </p:ext>
            </p:extLst>
          </p:nvPr>
        </p:nvGraphicFramePr>
        <p:xfrm>
          <a:off x="2530414" y="1308329"/>
          <a:ext cx="6255240" cy="2241493"/>
        </p:xfrm>
        <a:graphic>
          <a:graphicData uri="http://schemas.openxmlformats.org/drawingml/2006/table">
            <a:tbl>
              <a:tblPr/>
              <a:tblGrid>
                <a:gridCol w="1187779">
                  <a:extLst>
                    <a:ext uri="{9D8B030D-6E8A-4147-A177-3AD203B41FA5}">
                      <a16:colId xmlns:a16="http://schemas.microsoft.com/office/drawing/2014/main" val="719197851"/>
                    </a:ext>
                  </a:extLst>
                </a:gridCol>
                <a:gridCol w="1683939">
                  <a:extLst>
                    <a:ext uri="{9D8B030D-6E8A-4147-A177-3AD203B41FA5}">
                      <a16:colId xmlns:a16="http://schemas.microsoft.com/office/drawing/2014/main" val="3243254126"/>
                    </a:ext>
                  </a:extLst>
                </a:gridCol>
                <a:gridCol w="1643846">
                  <a:extLst>
                    <a:ext uri="{9D8B030D-6E8A-4147-A177-3AD203B41FA5}">
                      <a16:colId xmlns:a16="http://schemas.microsoft.com/office/drawing/2014/main" val="2725244478"/>
                    </a:ext>
                  </a:extLst>
                </a:gridCol>
                <a:gridCol w="1739676">
                  <a:extLst>
                    <a:ext uri="{9D8B030D-6E8A-4147-A177-3AD203B41FA5}">
                      <a16:colId xmlns:a16="http://schemas.microsoft.com/office/drawing/2014/main" val="1432447258"/>
                    </a:ext>
                  </a:extLst>
                </a:gridCol>
              </a:tblGrid>
              <a:tr h="7117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DE PROCESOS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PROCESOS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ADJUDICADO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TOTAL 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3051"/>
                  </a:ext>
                </a:extLst>
              </a:tr>
              <a:tr h="3706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SUBASTA INVERSA ELECTRÓNICA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427.636,00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427.636,00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92171"/>
                  </a:ext>
                </a:extLst>
              </a:tr>
              <a:tr h="18081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MENOR CUANTÍA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43372"/>
                  </a:ext>
                </a:extLst>
              </a:tr>
              <a:tr h="18081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87671"/>
                  </a:ext>
                </a:extLst>
              </a:tr>
              <a:tr h="18081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57.473,49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57.473,49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19884"/>
                  </a:ext>
                </a:extLst>
              </a:tr>
              <a:tr h="18081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ÍNFIMA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227.479,75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227.479,75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71295"/>
                  </a:ext>
                </a:extLst>
              </a:tr>
              <a:tr h="18081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CATÁLOGO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221.993,38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221.993,38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833393"/>
                  </a:ext>
                </a:extLst>
              </a:tr>
              <a:tr h="18081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934.582,62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934.582,62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40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55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2632D40-3C07-9B4F-A605-3066E8E5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9826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5E07B7-3BE3-F139-1209-B9250979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232" y="142124"/>
            <a:ext cx="6151535" cy="803273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RESULTADOS DEPORTIVOS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C57EA9-058A-A184-9FB0-A8F2BE517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859" y="801267"/>
            <a:ext cx="4444060" cy="61814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20047C-0627-4C22-7016-174AC21AA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729202"/>
            <a:ext cx="4246935" cy="61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4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0D10435-61A5-C547-91F5-823D88529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5E07B7-3BE3-F139-1209-B9250979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400" y="144655"/>
            <a:ext cx="6322017" cy="1325563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RESULTADOS DEPORTIVOS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7FFE21B-FDE9-D1F3-7876-82C348123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12" y="3494373"/>
            <a:ext cx="9825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RESUMEN DE PARTICIPACIÓN EN LOS </a:t>
            </a:r>
            <a:r>
              <a:rPr lang="es-EC" alt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JUEGOS</a:t>
            </a:r>
            <a:r>
              <a:rPr lang="es-EC" altLang="es-EC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DEPORTIVOS NACIONALES 2024</a:t>
            </a:r>
            <a:r>
              <a:rPr lang="es-EC" altLang="es-EC" sz="2000" dirty="0"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B34DF23-6088-D1DF-12F8-56FCF8C39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51716"/>
              </p:ext>
            </p:extLst>
          </p:nvPr>
        </p:nvGraphicFramePr>
        <p:xfrm>
          <a:off x="1759400" y="3868292"/>
          <a:ext cx="6337252" cy="1954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931">
                  <a:extLst>
                    <a:ext uri="{9D8B030D-6E8A-4147-A177-3AD203B41FA5}">
                      <a16:colId xmlns:a16="http://schemas.microsoft.com/office/drawing/2014/main" val="2234451255"/>
                    </a:ext>
                  </a:extLst>
                </a:gridCol>
                <a:gridCol w="1058351">
                  <a:extLst>
                    <a:ext uri="{9D8B030D-6E8A-4147-A177-3AD203B41FA5}">
                      <a16:colId xmlns:a16="http://schemas.microsoft.com/office/drawing/2014/main" val="1013371828"/>
                    </a:ext>
                  </a:extLst>
                </a:gridCol>
                <a:gridCol w="878439">
                  <a:extLst>
                    <a:ext uri="{9D8B030D-6E8A-4147-A177-3AD203B41FA5}">
                      <a16:colId xmlns:a16="http://schemas.microsoft.com/office/drawing/2014/main" val="3007808434"/>
                    </a:ext>
                  </a:extLst>
                </a:gridCol>
                <a:gridCol w="1110577">
                  <a:extLst>
                    <a:ext uri="{9D8B030D-6E8A-4147-A177-3AD203B41FA5}">
                      <a16:colId xmlns:a16="http://schemas.microsoft.com/office/drawing/2014/main" val="3372259950"/>
                    </a:ext>
                  </a:extLst>
                </a:gridCol>
                <a:gridCol w="824954">
                  <a:extLst>
                    <a:ext uri="{9D8B030D-6E8A-4147-A177-3AD203B41FA5}">
                      <a16:colId xmlns:a16="http://schemas.microsoft.com/office/drawing/2014/main" val="2868108902"/>
                    </a:ext>
                  </a:extLst>
                </a:gridCol>
              </a:tblGrid>
              <a:tr h="424736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EVENTO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ORO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PLATA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BRONCE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615295"/>
                  </a:ext>
                </a:extLst>
              </a:tr>
              <a:tr h="42473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JJNN</a:t>
                      </a: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. PREJUVENILES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119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98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69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286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50928"/>
                  </a:ext>
                </a:extLst>
              </a:tr>
              <a:tr h="42473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JJNN</a:t>
                      </a: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. MENORES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91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66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82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239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799845"/>
                  </a:ext>
                </a:extLst>
              </a:tr>
              <a:tr h="46756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JJNN</a:t>
                      </a: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. DEPORTE ADAPTADO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48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32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36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116</a:t>
                      </a:r>
                      <a:endParaRPr lang="es-EC" sz="20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5119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30A16C-91A9-B3E9-69CC-F2B45031A7B5}"/>
              </a:ext>
            </a:extLst>
          </p:cNvPr>
          <p:cNvSpPr txBox="1"/>
          <p:nvPr/>
        </p:nvSpPr>
        <p:spPr>
          <a:xfrm>
            <a:off x="1290723" y="1285552"/>
            <a:ext cx="68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RESUMEN ACTIVIDAD INTERNACIONAL 2024</a:t>
            </a:r>
            <a:endParaRPr lang="es-EC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37339E7-07CD-88AE-E62E-61BD81445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01487"/>
              </p:ext>
            </p:extLst>
          </p:nvPr>
        </p:nvGraphicFramePr>
        <p:xfrm>
          <a:off x="1744165" y="1752014"/>
          <a:ext cx="5945608" cy="162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323">
                  <a:extLst>
                    <a:ext uri="{9D8B030D-6E8A-4147-A177-3AD203B41FA5}">
                      <a16:colId xmlns:a16="http://schemas.microsoft.com/office/drawing/2014/main" val="4001402255"/>
                    </a:ext>
                  </a:extLst>
                </a:gridCol>
                <a:gridCol w="831025">
                  <a:extLst>
                    <a:ext uri="{9D8B030D-6E8A-4147-A177-3AD203B41FA5}">
                      <a16:colId xmlns:a16="http://schemas.microsoft.com/office/drawing/2014/main" val="1288229237"/>
                    </a:ext>
                  </a:extLst>
                </a:gridCol>
                <a:gridCol w="951062">
                  <a:extLst>
                    <a:ext uri="{9D8B030D-6E8A-4147-A177-3AD203B41FA5}">
                      <a16:colId xmlns:a16="http://schemas.microsoft.com/office/drawing/2014/main" val="2407144032"/>
                    </a:ext>
                  </a:extLst>
                </a:gridCol>
                <a:gridCol w="1070260">
                  <a:extLst>
                    <a:ext uri="{9D8B030D-6E8A-4147-A177-3AD203B41FA5}">
                      <a16:colId xmlns:a16="http://schemas.microsoft.com/office/drawing/2014/main" val="2958628805"/>
                    </a:ext>
                  </a:extLst>
                </a:gridCol>
                <a:gridCol w="841938">
                  <a:extLst>
                    <a:ext uri="{9D8B030D-6E8A-4147-A177-3AD203B41FA5}">
                      <a16:colId xmlns:a16="http://schemas.microsoft.com/office/drawing/2014/main" val="454481888"/>
                    </a:ext>
                  </a:extLst>
                </a:gridCol>
              </a:tblGrid>
              <a:tr h="405795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EVENTO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ORO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PLATA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>
                          <a:solidFill>
                            <a:schemeClr val="tx1"/>
                          </a:solidFill>
                          <a:effectLst/>
                        </a:rPr>
                        <a:t>BRONCE</a:t>
                      </a:r>
                      <a:endParaRPr lang="es-EC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91717"/>
                  </a:ext>
                </a:extLst>
              </a:tr>
              <a:tr h="405795">
                <a:tc>
                  <a:txBody>
                    <a:bodyPr/>
                    <a:lstStyle/>
                    <a:p>
                      <a:pPr indent="1397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SUDAMERICANOS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85661"/>
                  </a:ext>
                </a:extLst>
              </a:tr>
              <a:tr h="405795">
                <a:tc>
                  <a:txBody>
                    <a:bodyPr/>
                    <a:lstStyle/>
                    <a:p>
                      <a:pPr indent="1397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>
                          <a:solidFill>
                            <a:schemeClr val="tx1"/>
                          </a:solidFill>
                          <a:effectLst/>
                        </a:rPr>
                        <a:t>PANAMERICANOS</a:t>
                      </a:r>
                      <a:endParaRPr lang="es-EC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20098"/>
                  </a:ext>
                </a:extLst>
              </a:tr>
              <a:tr h="405795">
                <a:tc>
                  <a:txBody>
                    <a:bodyPr/>
                    <a:lstStyle/>
                    <a:p>
                      <a:pPr indent="1397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>
                          <a:solidFill>
                            <a:schemeClr val="tx1"/>
                          </a:solidFill>
                          <a:effectLst/>
                        </a:rPr>
                        <a:t>MUNDIALES</a:t>
                      </a:r>
                      <a:endParaRPr lang="es-EC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2000" kern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5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357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938</Words>
  <Application>Microsoft Office PowerPoint</Application>
  <PresentationFormat>Panorámica</PresentationFormat>
  <Paragraphs>197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Calibri</vt:lpstr>
      <vt:lpstr>Calibri (Cuerpo)</vt:lpstr>
      <vt:lpstr>Calibri Light</vt:lpstr>
      <vt:lpstr>Century Gothic</vt:lpstr>
      <vt:lpstr>Helvetica</vt:lpstr>
      <vt:lpstr>Helvetica Neue</vt:lpstr>
      <vt:lpstr>Times New Roman</vt:lpstr>
      <vt:lpstr>Verdana</vt:lpstr>
      <vt:lpstr>Wingdings 3</vt:lpstr>
      <vt:lpstr>Tema de Office</vt:lpstr>
      <vt:lpstr>Presentación de PowerPoint</vt:lpstr>
      <vt:lpstr>ALINEACIÓN AL PLAN NACIONAL DE DESARROLLO</vt:lpstr>
      <vt:lpstr>Presentación de PowerPoint</vt:lpstr>
      <vt:lpstr>EVALUACIÓN DE EJECUCIÓN POA 2024</vt:lpstr>
      <vt:lpstr>CUMPLIMIENTO DE  LA EJECUCIÓN PRESUPUESTARIA  DEL POA 2024</vt:lpstr>
      <vt:lpstr>Presentación de PowerPoint</vt:lpstr>
      <vt:lpstr>Presentación de PowerPoint</vt:lpstr>
      <vt:lpstr>RESULTADOS DEPORTIVOS</vt:lpstr>
      <vt:lpstr>RESULTADOS DEPORTIVOS</vt:lpstr>
      <vt:lpstr>CURSOS VACACIONALES</vt:lpstr>
      <vt:lpstr> REHABILITACIÓN Y MANTENIMIENTO DE INFRAESTRUCTURA </vt:lpstr>
      <vt:lpstr> REHABILITACIÓN Y MANTENIMIENTO DE INFRAESTRUCTURA </vt:lpstr>
      <vt:lpstr>Presentación de PowerPoint</vt:lpstr>
      <vt:lpstr>Presentación de PowerPoint</vt:lpstr>
      <vt:lpstr>COMPROMISO CON EL FUTURO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DIR_PLANIFICACION</dc:creator>
  <cp:lastModifiedBy>Analista Sistemas</cp:lastModifiedBy>
  <cp:revision>66</cp:revision>
  <cp:lastPrinted>2025-03-13T15:21:21Z</cp:lastPrinted>
  <dcterms:created xsi:type="dcterms:W3CDTF">2025-02-25T20:53:35Z</dcterms:created>
  <dcterms:modified xsi:type="dcterms:W3CDTF">2025-07-29T16:41:12Z</dcterms:modified>
</cp:coreProperties>
</file>