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672" r:id="rId3"/>
    <p:sldId id="673" r:id="rId4"/>
    <p:sldId id="677" r:id="rId5"/>
    <p:sldId id="676" r:id="rId6"/>
    <p:sldId id="684" r:id="rId7"/>
    <p:sldId id="690" r:id="rId8"/>
    <p:sldId id="679" r:id="rId9"/>
    <p:sldId id="674" r:id="rId10"/>
    <p:sldId id="681" r:id="rId11"/>
    <p:sldId id="680" r:id="rId12"/>
    <p:sldId id="682" r:id="rId13"/>
    <p:sldId id="678" r:id="rId14"/>
    <p:sldId id="692" r:id="rId15"/>
    <p:sldId id="693" r:id="rId16"/>
    <p:sldId id="694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lista de Dtm" initials="AdD" lastIdx="1" clrIdx="0">
    <p:extLst>
      <p:ext uri="{19B8F6BF-5375-455C-9EA6-DF929625EA0E}">
        <p15:presenceInfo xmlns:p15="http://schemas.microsoft.com/office/powerpoint/2012/main" userId="Analista de Dt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2"/>
  </p:normalViewPr>
  <p:slideViewPr>
    <p:cSldViewPr snapToGrid="0" snapToObjects="1">
      <p:cViewPr varScale="1">
        <p:scale>
          <a:sx n="84" d="100"/>
          <a:sy n="84" d="100"/>
        </p:scale>
        <p:origin x="10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VACACIONALES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Hoja2!$E$28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3BC0-42C5-995E-8A155CC6F7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3BC0-42C5-995E-8A155CC6F779}"/>
              </c:ext>
            </c:extLst>
          </c:dPt>
          <c:dLbls>
            <c:dLbl>
              <c:idx val="0"/>
              <c:layout>
                <c:manualLayout>
                  <c:x val="3.3333333333333229E-2"/>
                  <c:y val="1.851851851851851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3BC0-42C5-995E-8A155CC6F779}"/>
                </c:ext>
              </c:extLst>
            </c:dLbl>
            <c:dLbl>
              <c:idx val="1"/>
              <c:layout>
                <c:manualLayout>
                  <c:x val="-1.3888888888888902E-2"/>
                  <c:y val="-9.259259259259262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BC0-42C5-995E-8A155CC6F77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Hoja2!$D$29:$D$30</c:f>
              <c:strCache>
                <c:ptCount val="2"/>
                <c:pt idx="0">
                  <c:v>I MODULO</c:v>
                </c:pt>
                <c:pt idx="1">
                  <c:v>II MODULO</c:v>
                </c:pt>
              </c:strCache>
            </c:strRef>
          </c:cat>
          <c:val>
            <c:numRef>
              <c:f>Hoja2!$E$29:$E$30</c:f>
              <c:numCache>
                <c:formatCode>General</c:formatCode>
                <c:ptCount val="2"/>
                <c:pt idx="0">
                  <c:v>6521</c:v>
                </c:pt>
                <c:pt idx="1">
                  <c:v>5014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C0-42C5-995E-8A155CC6F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9F6D6-1B6D-498A-B534-F887A694650A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E8D8A-F99D-4F89-ACE0-C65DF5911D3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856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FE5F3-6787-7540-AA84-FFA74ECE8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37B219-4193-1348-A508-409977497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519976-B9FA-9546-AB84-B8DAAA69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D2D-926A-2D43-A347-BD541E6BC858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B6E7B-AF81-0946-BFF8-36B89A00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BC9409-9B10-BD4F-9432-5CD39703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E96B-CFEF-3D4A-BACE-AFD46F5BB4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98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ABFC2-77D0-9F40-B865-1113D191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C5C03B-BC9C-3C45-8252-8C833AD98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D25059-A7A9-B749-935B-575C84D1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D2D-926A-2D43-A347-BD541E6BC858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132065-671F-8B47-AB6E-A1D8C4F4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84188-551A-1D42-82B6-F0945188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E96B-CFEF-3D4A-BACE-AFD46F5BB4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911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77DFA1-35E6-4F4C-8E48-963CC45DD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C8BE80-5713-A147-A976-C1C2E00FE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4CD4D-C92D-A542-99FE-2AB29684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D2D-926A-2D43-A347-BD541E6BC858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56D1E-EFFF-FB48-AB5B-1D0F9EFD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9E2C8-9434-A04E-89FD-4455B4D7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E96B-CFEF-3D4A-BACE-AFD46F5BB4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838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8D035-CBE4-1B40-B37A-0587A113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31F90-40F1-6D47-A889-C9E73CF97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A54B47-534B-0F41-8894-7235E18A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D2D-926A-2D43-A347-BD541E6BC858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7414A4-B702-8E43-9749-CAE0A088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D294D-9B0E-6841-9186-04D1ABB6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E96B-CFEF-3D4A-BACE-AFD46F5BB4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983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6CCDC-61CC-7743-A654-9D676E97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B50DE0-2B57-9A44-A507-0D2A9B8D1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7428F-7E47-2040-9209-885E2C70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D2D-926A-2D43-A347-BD541E6BC858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2F1FA5-71EF-4C4D-A42C-D2E8ED70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428A7F-3330-AF4F-A0F5-C9641768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E96B-CFEF-3D4A-BACE-AFD46F5BB4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77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903A8-F2FB-CB4C-840D-FB7BF617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365732-75B6-F842-B63A-3353E265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1A8850-DE18-B344-B5FE-7735ED288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6F9623-F8C7-684D-B023-507C4983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D2D-926A-2D43-A347-BD541E6BC858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7C12FB-3F8A-044C-88E4-B1AB0884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1CD3DF-83D0-724F-AF98-67E526D2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E96B-CFEF-3D4A-BACE-AFD46F5BB4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86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EF4F1-F23A-CA48-BFD1-A721AB7F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53606-216E-D740-BF1F-E203032AF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20016F-64D6-CF4E-ABF6-E38DEB0C3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AFD0D2-D970-B145-BCE5-E848EC5E6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02F257-BE49-0847-8167-97040E393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CBE6C3-F8FB-8E49-A62D-009CC834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D2D-926A-2D43-A347-BD541E6BC858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944431-A79D-E344-AA58-A6D1D954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12220E-44D7-474F-93FE-46E02A9E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E96B-CFEF-3D4A-BACE-AFD46F5BB4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52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2A091-193D-1146-84C8-0660E027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12A6ED-AB85-EF42-AE96-B94A4B69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D2D-926A-2D43-A347-BD541E6BC858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629C32-940D-7346-A533-238FDEB3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6D31C4-023D-5147-8800-C5C671E7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E96B-CFEF-3D4A-BACE-AFD46F5BB4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388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8605BB-3C84-E642-A667-F28523FB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D2D-926A-2D43-A347-BD541E6BC858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070629-0D03-0846-BB08-4D0E852A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AC79C6-F1FA-404C-BD0A-FECD1412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E96B-CFEF-3D4A-BACE-AFD46F5BB4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7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4EAB2-2FDD-F845-9CF5-2B7F68C7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80718-33AA-2340-8EA6-CDB70A0C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2B2F5A-8F15-964D-AC68-DCAD4424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57D10F-6241-D047-BC7D-CF7A5717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D2D-926A-2D43-A347-BD541E6BC858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F76E22-B276-EB46-94DF-B6A07D2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5E068-B7BC-2E47-850A-02C1C180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E96B-CFEF-3D4A-BACE-AFD46F5BB4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610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519B1-8D11-4543-B1A7-318A03DA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291C16-7AC6-9D4F-8A6A-DC51906BC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BA3907-C982-3B44-9A5B-B1D4CC603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04C082-6AA6-9D4E-AEBF-22AB7FAF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D2D-926A-2D43-A347-BD541E6BC858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32103D-8580-3F4B-9634-1644AABB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003F2A-990F-9840-A33C-92AA7120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E96B-CFEF-3D4A-BACE-AFD46F5BB4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344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33B38F-1A74-6548-83A5-5D43ACE3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462B8F-A370-944E-94D6-31C99E7E2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8ED5C2-60F5-724F-AA66-63DD7C6AD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5FD2D-926A-2D43-A347-BD541E6BC858}" type="datetimeFigureOut">
              <a:rPr lang="es-EC" smtClean="0"/>
              <a:t>17/3/2026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19F5D6-F365-8942-87E9-707731793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974F08-A1EE-0B4D-95EA-81C9B99A8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E96B-CFEF-3D4A-BACE-AFD46F5BB4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199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2987807-FEA0-4FD9-BD94-37BA819973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B6D6D48-7217-4D1C-9A90-EF620754C7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92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3FAA4A-23CF-CEB2-9DF9-05A1B941CF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789" y="-1744680"/>
            <a:ext cx="3880260" cy="5270078"/>
          </a:xfrm>
          <a:prstGeom prst="rect">
            <a:avLst/>
          </a:prstGeom>
        </p:spPr>
      </p:pic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85C26487-5C43-49CB-8471-D2483C49F0FD}"/>
              </a:ext>
            </a:extLst>
          </p:cNvPr>
          <p:cNvSpPr txBox="1">
            <a:spLocks/>
          </p:cNvSpPr>
          <p:nvPr/>
        </p:nvSpPr>
        <p:spPr>
          <a:xfrm>
            <a:off x="-1893983" y="2278789"/>
            <a:ext cx="10515600" cy="194155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000" b="1" dirty="0"/>
              <a:t>INFORME DE RENDICIÓN DE CUENTAS </a:t>
            </a:r>
          </a:p>
          <a:p>
            <a:pPr algn="ctr"/>
            <a:r>
              <a:rPr lang="es-ES" sz="3500" dirty="0"/>
              <a:t>AÑO 2025</a:t>
            </a:r>
            <a:endParaRPr lang="es-EC" sz="3500" dirty="0"/>
          </a:p>
          <a:p>
            <a:endParaRPr lang="es-EC" sz="5000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5925D6E-E2B3-48A3-BE15-3C9922C6896F}"/>
              </a:ext>
            </a:extLst>
          </p:cNvPr>
          <p:cNvSpPr txBox="1">
            <a:spLocks/>
          </p:cNvSpPr>
          <p:nvPr/>
        </p:nvSpPr>
        <p:spPr>
          <a:xfrm>
            <a:off x="1105848" y="5257886"/>
            <a:ext cx="6293280" cy="824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MARÍA EDUARDA FUENTES CHOEZ</a:t>
            </a:r>
          </a:p>
          <a:p>
            <a:pPr algn="l"/>
            <a:r>
              <a:rPr lang="es-E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PRESIDENTA</a:t>
            </a:r>
            <a:endParaRPr lang="es-EC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CFD76FA0-430F-4AC9-A1C2-8903CBA859E0}"/>
              </a:ext>
            </a:extLst>
          </p:cNvPr>
          <p:cNvSpPr txBox="1">
            <a:spLocks/>
          </p:cNvSpPr>
          <p:nvPr/>
        </p:nvSpPr>
        <p:spPr>
          <a:xfrm>
            <a:off x="1649447" y="-133556"/>
            <a:ext cx="862681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REHABILITACIÓN Y MANTENIMIENTO DE INFRAESTRUCTURA</a:t>
            </a:r>
            <a:br>
              <a:rPr kumimoji="0" lang="es-E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s-EC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EBB9EA-D965-421F-B803-C50C0298F748}"/>
              </a:ext>
            </a:extLst>
          </p:cNvPr>
          <p:cNvSpPr txBox="1"/>
          <p:nvPr/>
        </p:nvSpPr>
        <p:spPr>
          <a:xfrm>
            <a:off x="1002534" y="1129263"/>
            <a:ext cx="40395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presupuesto anual correspondiente al año 2025, asignado al Departamento de Infraestructura de acuerdo a la Planificación Operativa Anual fue de $ 1.315.014,69; y a la ejecución de Autogestión fue de $790.705,79 ; estos montos son referenciales, debido a las reformas aprobadas por la máxima autoridad.</a:t>
            </a: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E3637D-0EEA-494D-A799-91689898FD16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816" y="1542362"/>
            <a:ext cx="5417866" cy="32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E147A338-5063-4D9C-8E16-22CF10F4106B}"/>
              </a:ext>
            </a:extLst>
          </p:cNvPr>
          <p:cNvSpPr txBox="1">
            <a:spLocks/>
          </p:cNvSpPr>
          <p:nvPr/>
        </p:nvSpPr>
        <p:spPr>
          <a:xfrm>
            <a:off x="742238" y="62842"/>
            <a:ext cx="9128875" cy="7261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REHABILITACIÓN Y MANTENIMIENTO DE INFRAESTRUCTURA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CE3A6A-1D3B-4C07-94F1-EC5371201F1F}"/>
              </a:ext>
            </a:extLst>
          </p:cNvPr>
          <p:cNvSpPr txBox="1"/>
          <p:nvPr/>
        </p:nvSpPr>
        <p:spPr>
          <a:xfrm>
            <a:off x="418641" y="789001"/>
            <a:ext cx="6182616" cy="538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Rehabilitación de la Pista Atlética Víctor Emilio Estrada de la Federación Deportiva del Guayas.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Trabajos complementarios del proyecto para la rehabilitación de la Pista Atlética Víctor Emilio Estrada de la Federación Deportiva del Guayas.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Mantenimiento de jaulas de lanzamiento de martillo y disco de la Federación Deportiva del Guayas.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Mantenimiento de cubiertas de los escenarios de la Federación Deportiva del Guayas.	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Mantenimiento preventivo y correctivo de transformadores eléctricos y adecuación de sistemas de iluminación led en escenarios deportivos de la Federación Deportiva del Guayas.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Mantenimiento preventivo correctivo de los Tableros de </a:t>
            </a:r>
            <a:r>
              <a:rPr kumimoji="0" lang="es-EC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breakers</a:t>
            </a: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principales y secundarios de los escenarios deportivos de la Federación Deportiva del Guayas.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CAE5829-84C1-4797-B36B-CC967CC4C81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257" y="1129263"/>
            <a:ext cx="1523365" cy="23806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FC0E33-4BFA-4B4A-B339-3FC5B44261C4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442" y="1157352"/>
            <a:ext cx="1514475" cy="2387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475FCB3-1FA3-4EF3-9469-F6A219A8F187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274" y="3850140"/>
            <a:ext cx="2680335" cy="2114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207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E353DC3-3EB0-4287-BDC6-CBA68B537ADC}"/>
              </a:ext>
            </a:extLst>
          </p:cNvPr>
          <p:cNvSpPr txBox="1"/>
          <p:nvPr/>
        </p:nvSpPr>
        <p:spPr>
          <a:xfrm>
            <a:off x="742238" y="814773"/>
            <a:ext cx="5353762" cy="526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Mantenimiento de estructuras metálicas para los diferentes escenarios de la Federación Deportiva del Guayas.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Mantenimiento de cisternas de los escenarios de la Federación Deportiva del Guayas.	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Mantenimiento de superficies de madera en coliseos de la Federación Deportiva del Guayas.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Mantenimiento del sector de tribuna del Estadio Modelo Alberto Spencer de la Federación Deportiva del Guayas.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Mantenimiento de la cancha sintética de Fútbol 11 ubicada en el Complejo Roberto Gilbert de la Federación Deportiva del Guayas.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Mantenimiento preventivo y correctivo de equipos de bombeo de los diferentes escenarios de la Federación Deportiva del Guayas.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A329D80-5B67-4ED9-86BB-8746007DDB50}"/>
              </a:ext>
            </a:extLst>
          </p:cNvPr>
          <p:cNvSpPr txBox="1">
            <a:spLocks/>
          </p:cNvSpPr>
          <p:nvPr/>
        </p:nvSpPr>
        <p:spPr>
          <a:xfrm>
            <a:off x="742238" y="-12029"/>
            <a:ext cx="8626813" cy="9396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REHABILITACIÓN Y MANTENIMIENTO DE INFRAESTRUCTURA</a:t>
            </a:r>
            <a:b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s-EC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7C1DF5-5D5D-4860-BF95-6ED7B205D6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843" y="1123314"/>
            <a:ext cx="1581146" cy="23056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7B469A-9079-4724-9A7E-42F5DC79A23B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143" y="1129263"/>
            <a:ext cx="1581146" cy="22997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7FFE68-FE6D-41C3-9C1C-B13D49119849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9078" y="3715981"/>
            <a:ext cx="2843530" cy="2329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803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DF35FA3-D1CF-44E7-9781-9CC6C13EE457}"/>
              </a:ext>
            </a:extLst>
          </p:cNvPr>
          <p:cNvSpPr txBox="1"/>
          <p:nvPr/>
        </p:nvSpPr>
        <p:spPr>
          <a:xfrm>
            <a:off x="693263" y="543910"/>
            <a:ext cx="60829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RENDICIÓN DE CUENTAS Y TRANSPARENCIA</a:t>
            </a:r>
            <a:endParaRPr kumimoji="0" lang="es-EC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8B6C31-48BF-44B8-BB96-781F02815FA7}"/>
              </a:ext>
            </a:extLst>
          </p:cNvPr>
          <p:cNvSpPr txBox="1"/>
          <p:nvPr/>
        </p:nvSpPr>
        <p:spPr>
          <a:xfrm>
            <a:off x="647224" y="2408294"/>
            <a:ext cx="61750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Año a año se publica los Informes de Rendición de Cuentas, en las plataformas de los organismos de control (</a:t>
            </a:r>
            <a:r>
              <a:rPr kumimoji="0" lang="es-EC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DPE</a:t>
            </a:r>
            <a:r>
              <a:rPr kumimoji="0" lang="es-EC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s-EC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CPCCS</a:t>
            </a:r>
            <a:r>
              <a:rPr kumimoji="0" lang="es-EC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y en la página web de Fedeguayas, en cumplimiento a las Leyes LOTAIP y del </a:t>
            </a:r>
            <a:r>
              <a:rPr kumimoji="0" lang="es-EC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CPCCS</a:t>
            </a:r>
            <a:r>
              <a:rPr kumimoji="0" lang="es-EC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2243BF-4FF0-43A7-AD84-4E91A7A42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673" y="1118713"/>
            <a:ext cx="2933655" cy="49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id="{A7A6D57A-9734-4788-975B-1AEA0D89AD62}"/>
              </a:ext>
            </a:extLst>
          </p:cNvPr>
          <p:cNvSpPr txBox="1">
            <a:spLocks/>
          </p:cNvSpPr>
          <p:nvPr/>
        </p:nvSpPr>
        <p:spPr>
          <a:xfrm>
            <a:off x="1971689" y="117207"/>
            <a:ext cx="7086600" cy="939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effectLst/>
                <a:latin typeface="Helvetica Neue" panose="02000206000000020004" pitchFamily="2" charset="0"/>
              </a:rPr>
              <a:t>RESUMEN DE GESTIÓN 2025</a:t>
            </a:r>
          </a:p>
          <a:p>
            <a:pPr marL="0" indent="0" algn="ctr">
              <a:buNone/>
            </a:pP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effectLst/>
                <a:latin typeface="Helvetica Neue" panose="02000206000000020004" pitchFamily="2" charset="0"/>
              </a:rPr>
              <a:t>Roberto Ibáñez Romero OLY-María Eduarda Fuentes </a:t>
            </a:r>
            <a:r>
              <a:rPr lang="es-EC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Helvetica Neue" panose="02000206000000020004" pitchFamily="2" charset="0"/>
              </a:rPr>
              <a:t>Chóez</a:t>
            </a:r>
            <a:endParaRPr lang="es-EC" sz="3200" b="1" dirty="0">
              <a:solidFill>
                <a:schemeClr val="accent1">
                  <a:lumMod val="75000"/>
                </a:schemeClr>
              </a:solidFill>
              <a:effectLst/>
              <a:latin typeface="Helvetica Neue" panose="02000206000000020004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A37B89-2036-4F54-801E-99CF0B983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2407" y="2328373"/>
            <a:ext cx="2974427" cy="20634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8A0BE5-35A6-4A91-8B1E-3A1BE0C810B0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3536" y="1770847"/>
            <a:ext cx="1828800" cy="27606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E5E0185-9CA0-4202-9F21-F543986222DD}"/>
              </a:ext>
            </a:extLst>
          </p:cNvPr>
          <p:cNvSpPr txBox="1"/>
          <p:nvPr/>
        </p:nvSpPr>
        <p:spPr>
          <a:xfrm>
            <a:off x="2346515" y="1007609"/>
            <a:ext cx="7428393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C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fue un año lleno de retos, mucho esfuerzo y metas cumplidas. Consolidando a nuestra provincia como líder, no solo en lo deportivo sino en lo administrativo y económico. Guayas sigue cosechando éxitos gracias al esfuerzo de deportistas, entrenadores, dirigentes y sponsors que confían en nuestro trabajo serio. </a:t>
            </a:r>
            <a:endParaRPr lang="es-EC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indent="-304800" algn="just">
              <a:spcBef>
                <a:spcPts val="640"/>
              </a:spcBef>
              <a:spcAft>
                <a:spcPts val="0"/>
              </a:spcAft>
            </a:pPr>
            <a:r>
              <a:rPr lang="es-EC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LOGROS </a:t>
            </a:r>
            <a:r>
              <a:rPr lang="es-EC" sz="16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DEPORTIVOS</a:t>
            </a:r>
            <a:endParaRPr lang="es-EC" sz="16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520" indent="-285750" algn="just">
              <a:spcBef>
                <a:spcPts val="625"/>
              </a:spcBef>
              <a:buBlip>
                <a:blip r:embed="rId6"/>
              </a:buBlip>
            </a:pPr>
            <a:r>
              <a:rPr lang="es-EC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Logros a nivel nacional e internacional.</a:t>
            </a:r>
            <a:r>
              <a:rPr lang="es-EC" sz="16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spc="-1565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spc="-1565" dirty="0">
                <a:solidFill>
                  <a:srgbClr val="FFB800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spc="-1565" dirty="0">
                <a:solidFill>
                  <a:srgbClr val="FFD579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spc="-5" dirty="0">
                <a:solidFill>
                  <a:srgbClr val="8E552D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spc="-1565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spc="-1565" dirty="0">
                <a:solidFill>
                  <a:srgbClr val="FFB800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spc="-1565" dirty="0">
                <a:solidFill>
                  <a:srgbClr val="FFD579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solidFill>
                  <a:srgbClr val="8E552D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Blip>
                <a:blip r:embed="rId6"/>
              </a:buBlip>
            </a:pP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Destacada participación de nuestros deportistas en los Juegos Parapanamericanos juveniles de Chile y los Juegos Bolivarianos de Ayacucho.</a:t>
            </a:r>
          </a:p>
          <a:p>
            <a:pPr marL="64770" indent="-304800" algn="just">
              <a:spcBef>
                <a:spcPts val="640"/>
              </a:spcBef>
              <a:spcAft>
                <a:spcPts val="0"/>
              </a:spcAft>
            </a:pPr>
            <a:r>
              <a:rPr lang="es-EC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</a:t>
            </a:r>
            <a:r>
              <a:rPr lang="es-EC" sz="16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C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AESTR</a:t>
            </a:r>
            <a:r>
              <a:rPr lang="es-EC" sz="16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EC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CTU</a:t>
            </a:r>
            <a:r>
              <a:rPr lang="es-EC" sz="16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C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1600" b="1" kern="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DEPO</a:t>
            </a:r>
            <a:r>
              <a:rPr lang="es-EC" sz="1600" b="1" kern="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C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s-EC" sz="1600" b="1" kern="0" spc="-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C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285750" indent="-285750" algn="just">
              <a:buBlip>
                <a:blip r:embed="rId6"/>
              </a:buBlip>
            </a:pPr>
            <a:r>
              <a:rPr lang="es-EC" sz="16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</a:t>
            </a:r>
            <a:r>
              <a:rPr lang="es-EC" sz="1600" spc="1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aporte del Viceministerio del Deporte recuperamos la Pista Atlética Emilio Estrada Icaza, una de las más emblemáticas del país.</a:t>
            </a:r>
          </a:p>
          <a:p>
            <a:pPr marL="285750" indent="-285750" algn="just">
              <a:buBlip>
                <a:blip r:embed="rId6"/>
              </a:buBlip>
            </a:pP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inauguración del Coliseo José </a:t>
            </a:r>
            <a:r>
              <a:rPr lang="es-EC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Decimavilla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fortaleció las artes marciales de la provincia, y se convirtió en uno de los escenarios más completos del país.</a:t>
            </a:r>
          </a:p>
          <a:p>
            <a:pPr marL="285750" indent="-285750" algn="just">
              <a:buBlip>
                <a:blip r:embed="rId6"/>
              </a:buBlip>
            </a:pP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s-EC" sz="16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medio</a:t>
            </a:r>
            <a:r>
              <a:rPr lang="es-EC" sz="16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EC" sz="16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autogestión</a:t>
            </a:r>
            <a:r>
              <a:rPr lang="es-EC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C" sz="16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dotamos</a:t>
            </a:r>
            <a:r>
              <a:rPr lang="es-EC" sz="16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16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C" sz="16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r>
              <a:rPr lang="es-EC" sz="16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deportiva 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EC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espacios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es-EC" sz="1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alto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nivel y equipamiento necesario </a:t>
            </a:r>
            <a:r>
              <a:rPr lang="es-EC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s-EC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formación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es-EC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jóvenes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talentos.</a:t>
            </a:r>
            <a:endParaRPr lang="es-EC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resultados y las mejoras logradas son parte de un proceso que hemos construido con trabajo duro día a día, y que nos comprometemos a reafirmar en este 2026.</a:t>
            </a:r>
          </a:p>
          <a:p>
            <a:pPr algn="just"/>
            <a:endParaRPr lang="es-EC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700" b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¡Guayas,</a:t>
            </a:r>
            <a:r>
              <a:rPr lang="es-EC" sz="1700" b="1" spc="-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líder</a:t>
            </a:r>
            <a:r>
              <a:rPr lang="es-EC" sz="1700" b="1" spc="-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s-EC" sz="1700" b="1" spc="-4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s-EC" sz="1700" b="1" spc="-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deporte</a:t>
            </a:r>
            <a:r>
              <a:rPr lang="es-EC" sz="1700" b="1" spc="-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ecuatoriano!</a:t>
            </a:r>
            <a:endParaRPr lang="es-EC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7934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7EBEF40D-462C-4AF1-91D2-CFC7D2DEC47B}"/>
              </a:ext>
            </a:extLst>
          </p:cNvPr>
          <p:cNvSpPr txBox="1">
            <a:spLocks/>
          </p:cNvSpPr>
          <p:nvPr/>
        </p:nvSpPr>
        <p:spPr>
          <a:xfrm>
            <a:off x="2177416" y="280963"/>
            <a:ext cx="758536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50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Compromiso con el futuro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EBA18C0-B7D4-40DD-A4A5-64BAA9BFA6F8}"/>
              </a:ext>
            </a:extLst>
          </p:cNvPr>
          <p:cNvSpPr txBox="1">
            <a:spLocks/>
          </p:cNvSpPr>
          <p:nvPr/>
        </p:nvSpPr>
        <p:spPr>
          <a:xfrm>
            <a:off x="1531345" y="1668020"/>
            <a:ext cx="6364992" cy="407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resultados obtenidos en el período 2025 reflejan nuestro compromiso con el fortalecimiento del deporte en Guayas y en el país. Seguiremos trabajando con pasión, visión y gestión efectiva para que nuestros atletas sigan alcanzando triunfos y representando con orgullo a nuestra provincia.</a:t>
            </a:r>
          </a:p>
          <a:p>
            <a:b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¡Guayas, líder en el deporte ecuatoriano!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4E8C888-55A7-499D-9252-E1BD0279713E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0620" y="1668020"/>
            <a:ext cx="3113183" cy="3995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7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545907AC-1B1B-44EC-97CE-41E88E85D336}"/>
              </a:ext>
            </a:extLst>
          </p:cNvPr>
          <p:cNvSpPr txBox="1"/>
          <p:nvPr/>
        </p:nvSpPr>
        <p:spPr>
          <a:xfrm>
            <a:off x="4277532" y="2559942"/>
            <a:ext cx="3053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accent1">
                    <a:lumMod val="75000"/>
                  </a:schemeClr>
                </a:solidFill>
              </a:rPr>
              <a:t>GRACIAS</a:t>
            </a:r>
            <a:endParaRPr lang="es-EC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9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4B3A7-1AD9-48B2-B437-D8FDCE73A470}"/>
              </a:ext>
            </a:extLst>
          </p:cNvPr>
          <p:cNvSpPr txBox="1"/>
          <p:nvPr/>
        </p:nvSpPr>
        <p:spPr>
          <a:xfrm>
            <a:off x="0" y="18036"/>
            <a:ext cx="1143438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PRESENTACIÓN DEL CUMPLIMIENTO DE CRITERIOS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PARA LA ASIGNACIÓN DEL AÑO 2025</a:t>
            </a:r>
            <a:endParaRPr lang="es-EC" sz="140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7EB179E-BFDE-4A0B-852E-9B1E094E9FD9}"/>
              </a:ext>
            </a:extLst>
          </p:cNvPr>
          <p:cNvSpPr txBox="1">
            <a:spLocks/>
          </p:cNvSpPr>
          <p:nvPr/>
        </p:nvSpPr>
        <p:spPr>
          <a:xfrm>
            <a:off x="948369" y="1434984"/>
            <a:ext cx="10515600" cy="803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ES" sz="2800">
                <a:latin typeface="+mn-lt"/>
                <a:ea typeface="+mn-ea"/>
                <a:cs typeface="+mn-cs"/>
              </a:rPr>
              <a:t>ALINEACIÓN AL PLAN NACIONAL DE DESARROLLO</a:t>
            </a:r>
            <a:endParaRPr lang="es-EC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D69AEB05-238C-40F9-BC95-75E9FBBD6064}"/>
              </a:ext>
            </a:extLst>
          </p:cNvPr>
          <p:cNvSpPr txBox="1">
            <a:spLocks/>
          </p:cNvSpPr>
          <p:nvPr/>
        </p:nvSpPr>
        <p:spPr>
          <a:xfrm>
            <a:off x="948369" y="2238067"/>
            <a:ext cx="9660875" cy="351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EJE SOCIAL</a:t>
            </a:r>
          </a:p>
          <a:p>
            <a:pPr algn="just"/>
            <a:r>
              <a:rPr lang="es-EC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2</a:t>
            </a:r>
          </a:p>
          <a:p>
            <a:pPr algn="just"/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Impulsar las capacidades de la ciudadanía con educación equitativa e  inclusiva de calidad y promoviendo espacios de intercambio cultural.</a:t>
            </a:r>
          </a:p>
          <a:p>
            <a:pPr algn="just"/>
            <a:r>
              <a:rPr lang="es-ES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2.8</a:t>
            </a:r>
          </a:p>
          <a:p>
            <a:pPr algn="just"/>
            <a:r>
              <a:rPr lang="es-ES">
                <a:latin typeface="Times New Roman" panose="02020603050405020304" pitchFamily="18" charset="0"/>
                <a:cs typeface="Times New Roman" panose="02020603050405020304" pitchFamily="18" charset="0"/>
              </a:rPr>
              <a:t>Garantizar la preparación integral de los atletas de alto rendimiento y reserva deportiva, para alcanzar logros deportivos.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5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C379EE5-79C8-41DB-AE2D-55514062FF1B}"/>
              </a:ext>
            </a:extLst>
          </p:cNvPr>
          <p:cNvSpPr txBox="1"/>
          <p:nvPr/>
        </p:nvSpPr>
        <p:spPr>
          <a:xfrm>
            <a:off x="1520329" y="2765594"/>
            <a:ext cx="9661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ES" sz="2800" dirty="0"/>
              <a:t>EVALUACIÓN DE EJECUCIÓN.</a:t>
            </a:r>
          </a:p>
          <a:p>
            <a:pPr marL="285750" indent="-285750">
              <a:buBlip>
                <a:blip r:embed="rId4"/>
              </a:buBlip>
            </a:pPr>
            <a:r>
              <a:rPr lang="es-ES" sz="2800" dirty="0"/>
              <a:t>RESULTADOS DEPORTIVOS.</a:t>
            </a:r>
            <a:endParaRPr lang="es-EC" sz="2800" dirty="0"/>
          </a:p>
          <a:p>
            <a:pPr marL="285750" indent="-285750">
              <a:buBlip>
                <a:blip r:embed="rId4"/>
              </a:buBlip>
            </a:pPr>
            <a:r>
              <a:rPr lang="es-ES" sz="2800" dirty="0"/>
              <a:t>REHABILITACIÓN Y MANTENIMIENTO DE INFRAESTRUCTURA.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3104B7-5955-496C-8028-41071C4EF280}"/>
              </a:ext>
            </a:extLst>
          </p:cNvPr>
          <p:cNvSpPr txBox="1"/>
          <p:nvPr/>
        </p:nvSpPr>
        <p:spPr>
          <a:xfrm>
            <a:off x="1701733" y="1965375"/>
            <a:ext cx="45255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CALIDAD DE LA GESTIÓN:</a:t>
            </a:r>
          </a:p>
          <a:p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059D02-8377-4D7E-AACE-26A6BCABD0C3}"/>
              </a:ext>
            </a:extLst>
          </p:cNvPr>
          <p:cNvSpPr txBox="1"/>
          <p:nvPr/>
        </p:nvSpPr>
        <p:spPr>
          <a:xfrm>
            <a:off x="0" y="18036"/>
            <a:ext cx="1143438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PRESENTACIÓN DEL CUMPLIMIENTO DE CRITERIOS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PARA LA ASIGNACIÓN DEL AÑO 2025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07567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92BF8128-2B92-405E-9BE2-ADA91BA5C0FF}"/>
              </a:ext>
            </a:extLst>
          </p:cNvPr>
          <p:cNvSpPr txBox="1">
            <a:spLocks/>
          </p:cNvSpPr>
          <p:nvPr/>
        </p:nvSpPr>
        <p:spPr>
          <a:xfrm>
            <a:off x="259466" y="145597"/>
            <a:ext cx="10515600" cy="10014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EVALUACIÓN DE EJECUCIÓN POA 2025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1F72DDA-E608-4412-8081-39ECD42E1CAF}"/>
              </a:ext>
            </a:extLst>
          </p:cNvPr>
          <p:cNvSpPr txBox="1">
            <a:spLocks/>
          </p:cNvSpPr>
          <p:nvPr/>
        </p:nvSpPr>
        <p:spPr>
          <a:xfrm>
            <a:off x="518932" y="1081298"/>
            <a:ext cx="10515600" cy="469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Mediante Resolución MD-DM-2025-0187 del 21 de febrero de 2025, se recibe la aprobación de la Planificación Operativo Anual 2025 de Fedeguayas. 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describen las actividades, montos y porcentajes aprobados por el Ministerio del Deporte por el monto total de $6´206.609,35</a:t>
            </a:r>
          </a:p>
          <a:p>
            <a:endParaRPr lang="es-EC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47B133-0921-4739-9736-52F5A6C1C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794" y="2371300"/>
            <a:ext cx="7084830" cy="35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8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234AE1A4-9E05-4397-B58E-DF4781C42B54}"/>
              </a:ext>
            </a:extLst>
          </p:cNvPr>
          <p:cNvSpPr txBox="1">
            <a:spLocks/>
          </p:cNvSpPr>
          <p:nvPr/>
        </p:nvSpPr>
        <p:spPr>
          <a:xfrm>
            <a:off x="419745" y="24134"/>
            <a:ext cx="8131131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spc="95" dirty="0">
                <a:solidFill>
                  <a:schemeClr val="accent1">
                    <a:lumMod val="75000"/>
                  </a:schemeClr>
                </a:solidFill>
              </a:rPr>
              <a:t>CUMPLIMIENTO</a:t>
            </a:r>
            <a:r>
              <a:rPr lang="es-ES" sz="4000" b="1" spc="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4000" b="1" spc="85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" sz="4000" b="1" spc="-71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4000" b="1" spc="155" dirty="0">
                <a:solidFill>
                  <a:schemeClr val="accent1">
                    <a:lumMod val="75000"/>
                  </a:schemeClr>
                </a:solidFill>
              </a:rPr>
              <a:t>LA</a:t>
            </a:r>
            <a:r>
              <a:rPr lang="es-ES" sz="4000" b="1" spc="7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4000" b="1" spc="65" dirty="0">
                <a:solidFill>
                  <a:schemeClr val="accent1">
                    <a:lumMod val="75000"/>
                  </a:schemeClr>
                </a:solidFill>
              </a:rPr>
              <a:t>EJECUCIÓN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600" b="1" spc="165" dirty="0">
                <a:solidFill>
                  <a:schemeClr val="accent1">
                    <a:lumMod val="75000"/>
                  </a:schemeClr>
                </a:solidFill>
              </a:rPr>
              <a:t>PRESUPUESTARIA </a:t>
            </a:r>
            <a:r>
              <a:rPr lang="es-ES" sz="3600" b="1" spc="-7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600" b="1" spc="60" dirty="0">
                <a:solidFill>
                  <a:schemeClr val="accent1">
                    <a:lumMod val="75000"/>
                  </a:schemeClr>
                </a:solidFill>
              </a:rPr>
              <a:t>DEL </a:t>
            </a:r>
            <a:r>
              <a:rPr lang="es-ES" sz="3600" b="1" spc="70" dirty="0">
                <a:solidFill>
                  <a:schemeClr val="accent1">
                    <a:lumMod val="75000"/>
                  </a:schemeClr>
                </a:solidFill>
              </a:rPr>
              <a:t>POA </a:t>
            </a:r>
            <a:r>
              <a:rPr lang="es-ES" sz="3600" b="1" spc="50" dirty="0">
                <a:solidFill>
                  <a:schemeClr val="accent1">
                    <a:lumMod val="75000"/>
                  </a:schemeClr>
                </a:solidFill>
              </a:rPr>
              <a:t>2025</a:t>
            </a:r>
            <a:endParaRPr lang="es-EC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6B7AAB-6FA9-400E-87AD-2DB1A32A2A9F}"/>
              </a:ext>
            </a:extLst>
          </p:cNvPr>
          <p:cNvSpPr txBox="1"/>
          <p:nvPr/>
        </p:nvSpPr>
        <p:spPr>
          <a:xfrm>
            <a:off x="168237" y="3523827"/>
            <a:ext cx="4345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8580">
              <a:lnSpc>
                <a:spcPct val="100000"/>
              </a:lnSpc>
              <a:spcBef>
                <a:spcPts val="100"/>
              </a:spcBef>
            </a:pPr>
            <a:r>
              <a:rPr lang="es-ES"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S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ejecución</a:t>
            </a:r>
            <a:r>
              <a:rPr lang="es-ES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presupuestaria</a:t>
            </a:r>
            <a:r>
              <a:rPr lang="es-ES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s-ES" sz="2000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POA </a:t>
            </a:r>
            <a:r>
              <a:rPr lang="es-ES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s-ES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 </a:t>
            </a:r>
            <a:r>
              <a:rPr lang="es-ES"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0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s-ES"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D$6´435.063,34 </a:t>
            </a:r>
            <a:r>
              <a:rPr lang="es-ES"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 </a:t>
            </a:r>
            <a:r>
              <a:rPr lang="es-ES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s-ES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</a:t>
            </a:r>
            <a:r>
              <a:rPr lang="es-ES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es-ES" sz="2000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s-E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es-E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esupuesto</a:t>
            </a:r>
            <a:r>
              <a:rPr lang="es-E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 </a:t>
            </a:r>
            <a:r>
              <a:rPr lang="es-E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asignado.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B695CB0-87BC-49C8-8746-B358364BC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17890"/>
              </p:ext>
            </p:extLst>
          </p:nvPr>
        </p:nvGraphicFramePr>
        <p:xfrm>
          <a:off x="6584416" y="1415237"/>
          <a:ext cx="4399401" cy="1559317"/>
        </p:xfrm>
        <a:graphic>
          <a:graphicData uri="http://schemas.openxmlformats.org/drawingml/2006/table">
            <a:tbl>
              <a:tblPr/>
              <a:tblGrid>
                <a:gridCol w="895878">
                  <a:extLst>
                    <a:ext uri="{9D8B030D-6E8A-4147-A177-3AD203B41FA5}">
                      <a16:colId xmlns:a16="http://schemas.microsoft.com/office/drawing/2014/main" val="2264877437"/>
                    </a:ext>
                  </a:extLst>
                </a:gridCol>
                <a:gridCol w="1185671">
                  <a:extLst>
                    <a:ext uri="{9D8B030D-6E8A-4147-A177-3AD203B41FA5}">
                      <a16:colId xmlns:a16="http://schemas.microsoft.com/office/drawing/2014/main" val="1471127303"/>
                    </a:ext>
                  </a:extLst>
                </a:gridCol>
                <a:gridCol w="1128266">
                  <a:extLst>
                    <a:ext uri="{9D8B030D-6E8A-4147-A177-3AD203B41FA5}">
                      <a16:colId xmlns:a16="http://schemas.microsoft.com/office/drawing/2014/main" val="1937214412"/>
                    </a:ext>
                  </a:extLst>
                </a:gridCol>
                <a:gridCol w="1189586">
                  <a:extLst>
                    <a:ext uri="{9D8B030D-6E8A-4147-A177-3AD203B41FA5}">
                      <a16:colId xmlns:a16="http://schemas.microsoft.com/office/drawing/2014/main" val="2985589829"/>
                    </a:ext>
                  </a:extLst>
                </a:gridCol>
              </a:tblGrid>
              <a:tr h="2009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REMANENTE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84783"/>
                  </a:ext>
                </a:extLst>
              </a:tr>
              <a:tr h="2009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$ 1,434,300.35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$ 1,429,389.15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4,911.20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06528"/>
                  </a:ext>
                </a:extLst>
              </a:tr>
              <a:tr h="2009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620,514.33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613,678.44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6,835.89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374574"/>
                  </a:ext>
                </a:extLst>
              </a:tr>
              <a:tr h="2009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$ 3,308,438.77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$ 3,302,939.26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5,499.51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348673"/>
                  </a:ext>
                </a:extLst>
              </a:tr>
              <a:tr h="2009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882,864.89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882,844.97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19.92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104122"/>
                  </a:ext>
                </a:extLst>
              </a:tr>
              <a:tr h="20094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206,212.54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206,211.52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1.02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476387"/>
                  </a:ext>
                </a:extLst>
              </a:tr>
              <a:tr h="35365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$ 6,452,330.88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$ 6,435,063.34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17,267.54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53080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8B53191-E93C-4084-9D70-59FA5CAB67C5}"/>
              </a:ext>
            </a:extLst>
          </p:cNvPr>
          <p:cNvSpPr txBox="1"/>
          <p:nvPr/>
        </p:nvSpPr>
        <p:spPr>
          <a:xfrm>
            <a:off x="270373" y="1382358"/>
            <a:ext cx="5337213" cy="2074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8580">
              <a:lnSpc>
                <a:spcPct val="100000"/>
              </a:lnSpc>
              <a:spcBef>
                <a:spcPts val="100"/>
              </a:spcBef>
            </a:pPr>
            <a:r>
              <a:rPr lang="es-ES" sz="1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</a:t>
            </a:r>
            <a:r>
              <a:rPr lang="es-EC" sz="1600" i="0" u="none" strike="noStrike" baseline="0" dirty="0">
                <a:latin typeface="Times New Roman" panose="02020603050405020304" pitchFamily="18" charset="0"/>
              </a:rPr>
              <a:t>Resolución Nro. MD-DM-2025-0864-R, en el mes de mayo, se aprobó un </a:t>
            </a:r>
            <a:r>
              <a:rPr lang="es-EC" sz="1600" i="0" u="none" strike="noStrike" baseline="0" dirty="0" err="1">
                <a:latin typeface="Times New Roman" panose="02020603050405020304" pitchFamily="18" charset="0"/>
              </a:rPr>
              <a:t>extra-poa</a:t>
            </a:r>
            <a:r>
              <a:rPr lang="es-EC" sz="1600" i="0" u="none" strike="noStrike" baseline="0" dirty="0">
                <a:latin typeface="Times New Roman" panose="02020603050405020304" pitchFamily="18" charset="0"/>
              </a:rPr>
              <a:t> para la disciplina de Rugby por el monto de</a:t>
            </a:r>
            <a:r>
              <a:rPr lang="es-EC" sz="1600" b="1" i="0" u="none" strike="noStrike" baseline="0" dirty="0">
                <a:latin typeface="Times New Roman" panose="02020603050405020304" pitchFamily="18" charset="0"/>
              </a:rPr>
              <a:t> $16.915,00</a:t>
            </a:r>
            <a:r>
              <a:rPr lang="es-ES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68580">
              <a:lnSpc>
                <a:spcPct val="100000"/>
              </a:lnSpc>
              <a:spcBef>
                <a:spcPts val="100"/>
              </a:spcBef>
            </a:pPr>
            <a:r>
              <a:rPr lang="es-ES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</a:t>
            </a:r>
            <a:r>
              <a:rPr lang="es-EC" sz="1600" b="1" i="0" u="none" strike="noStrike" baseline="0" dirty="0">
                <a:latin typeface="Times New Roman" panose="02020603050405020304" pitchFamily="18" charset="0"/>
              </a:rPr>
              <a:t>Resolución Nro. MD-DM-2025-1532-R, </a:t>
            </a:r>
            <a:r>
              <a:rPr lang="es-EC" sz="1600" i="0" u="none" strike="noStrike" baseline="0" dirty="0">
                <a:latin typeface="Times New Roman" panose="02020603050405020304" pitchFamily="18" charset="0"/>
              </a:rPr>
              <a:t>en el mes de agosto se aprobó un </a:t>
            </a:r>
            <a:r>
              <a:rPr lang="es-EC" sz="1600" i="0" u="none" strike="noStrike" baseline="0" dirty="0" err="1">
                <a:latin typeface="Times New Roman" panose="02020603050405020304" pitchFamily="18" charset="0"/>
              </a:rPr>
              <a:t>extra-poa</a:t>
            </a:r>
            <a:r>
              <a:rPr lang="es-EC" sz="1600" i="0" u="none" strike="noStrike" baseline="0" dirty="0">
                <a:latin typeface="Times New Roman" panose="02020603050405020304" pitchFamily="18" charset="0"/>
              </a:rPr>
              <a:t> para la </a:t>
            </a:r>
            <a:r>
              <a:rPr lang="es-ES" sz="1600" i="0" u="none" strike="noStrike" baseline="0" dirty="0">
                <a:latin typeface="Times New Roman" panose="02020603050405020304" pitchFamily="18" charset="0"/>
              </a:rPr>
              <a:t>REHABILITACIÓN DE LA PISTA ATLÉTICA VICTOR EMILIO ESTRADA DE LA FEDERACIÓN DEPORTIVA DEL GUAYAS, por el monto de </a:t>
            </a:r>
            <a:r>
              <a:rPr lang="es-ES" sz="1600" b="1" i="0" u="none" strike="noStrike" baseline="0" dirty="0">
                <a:latin typeface="Times New Roman" panose="02020603050405020304" pitchFamily="18" charset="0"/>
              </a:rPr>
              <a:t>$228.806,53.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6BE0ADD-5F6C-49C0-810F-D89D66B4C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298521"/>
              </p:ext>
            </p:extLst>
          </p:nvPr>
        </p:nvGraphicFramePr>
        <p:xfrm>
          <a:off x="4384713" y="3321694"/>
          <a:ext cx="7039778" cy="2153946"/>
        </p:xfrm>
        <a:graphic>
          <a:graphicData uri="http://schemas.openxmlformats.org/drawingml/2006/table">
            <a:tbl>
              <a:tblPr/>
              <a:tblGrid>
                <a:gridCol w="1926038">
                  <a:extLst>
                    <a:ext uri="{9D8B030D-6E8A-4147-A177-3AD203B41FA5}">
                      <a16:colId xmlns:a16="http://schemas.microsoft.com/office/drawing/2014/main" val="3776843172"/>
                    </a:ext>
                  </a:extLst>
                </a:gridCol>
                <a:gridCol w="1178619">
                  <a:extLst>
                    <a:ext uri="{9D8B030D-6E8A-4147-A177-3AD203B41FA5}">
                      <a16:colId xmlns:a16="http://schemas.microsoft.com/office/drawing/2014/main" val="3703376704"/>
                    </a:ext>
                  </a:extLst>
                </a:gridCol>
                <a:gridCol w="1137096">
                  <a:extLst>
                    <a:ext uri="{9D8B030D-6E8A-4147-A177-3AD203B41FA5}">
                      <a16:colId xmlns:a16="http://schemas.microsoft.com/office/drawing/2014/main" val="3572737523"/>
                    </a:ext>
                  </a:extLst>
                </a:gridCol>
                <a:gridCol w="929481">
                  <a:extLst>
                    <a:ext uri="{9D8B030D-6E8A-4147-A177-3AD203B41FA5}">
                      <a16:colId xmlns:a16="http://schemas.microsoft.com/office/drawing/2014/main" val="1473760170"/>
                    </a:ext>
                  </a:extLst>
                </a:gridCol>
                <a:gridCol w="900733">
                  <a:extLst>
                    <a:ext uri="{9D8B030D-6E8A-4147-A177-3AD203B41FA5}">
                      <a16:colId xmlns:a16="http://schemas.microsoft.com/office/drawing/2014/main" val="1862610783"/>
                    </a:ext>
                  </a:extLst>
                </a:gridCol>
                <a:gridCol w="967811">
                  <a:extLst>
                    <a:ext uri="{9D8B030D-6E8A-4147-A177-3AD203B41FA5}">
                      <a16:colId xmlns:a16="http://schemas.microsoft.com/office/drawing/2014/main" val="4223468333"/>
                    </a:ext>
                  </a:extLst>
                </a:gridCol>
              </a:tblGrid>
              <a:tr h="29107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 OPERATIVA ANUAL 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647412"/>
                  </a:ext>
                </a:extLst>
              </a:tr>
              <a:tr h="46571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EN RELACIÓN AL PLANIFICADO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EJEC/PLAN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REMANENTE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51804"/>
                  </a:ext>
                </a:extLst>
              </a:tr>
              <a:tr h="23285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ADMINISTRATIVO-FINANCIERO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722,080.91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717,201.30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4,879.61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299367"/>
                  </a:ext>
                </a:extLst>
              </a:tr>
              <a:tr h="23285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DE SISTEMAS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8,955.00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8,947.00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217894"/>
                  </a:ext>
                </a:extLst>
              </a:tr>
              <a:tr h="23285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1,089,077.43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$ 1,089,056.49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20.94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121188"/>
                  </a:ext>
                </a:extLst>
              </a:tr>
              <a:tr h="23285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1,323,778.77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$ 1,316,919.29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6,859.48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144980"/>
                  </a:ext>
                </a:extLst>
              </a:tr>
              <a:tr h="23285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HUMANO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3,308,438.77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$ 3,302,939.26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5,499.51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21831"/>
                  </a:ext>
                </a:extLst>
              </a:tr>
              <a:tr h="23285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6,452,330.88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$ 6,435,063.34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17,267.54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572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83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55229906-466F-4D72-96CE-6D21D3AD7461}"/>
              </a:ext>
            </a:extLst>
          </p:cNvPr>
          <p:cNvSpPr txBox="1">
            <a:spLocks/>
          </p:cNvSpPr>
          <p:nvPr/>
        </p:nvSpPr>
        <p:spPr>
          <a:xfrm>
            <a:off x="1023849" y="938245"/>
            <a:ext cx="6913261" cy="400110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 sz="16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C" sz="1800" b="1" dirty="0">
                <a:solidFill>
                  <a:schemeClr val="tx1"/>
                </a:solidFill>
                <a:latin typeface="Calibri (Cuerpo)"/>
                <a:cs typeface="Arial" panose="020B0604020202020204" pitchFamily="34" charset="0"/>
              </a:rPr>
              <a:t>EJECUCIÓN PRESUPUESTARIA 2025 ESTADO</a:t>
            </a:r>
            <a:endParaRPr lang="es-EC" sz="1800" b="1" dirty="0">
              <a:solidFill>
                <a:schemeClr val="tx1"/>
              </a:solidFill>
              <a:latin typeface="Calibri (Cuerpo)"/>
            </a:endParaRPr>
          </a:p>
        </p:txBody>
      </p:sp>
      <p:sp>
        <p:nvSpPr>
          <p:cNvPr id="6" name="3 Título">
            <a:extLst>
              <a:ext uri="{FF2B5EF4-FFF2-40B4-BE49-F238E27FC236}">
                <a16:creationId xmlns:a16="http://schemas.microsoft.com/office/drawing/2014/main" id="{E50EE639-E497-444D-B8B3-ED170C8C462F}"/>
              </a:ext>
            </a:extLst>
          </p:cNvPr>
          <p:cNvSpPr txBox="1">
            <a:spLocks/>
          </p:cNvSpPr>
          <p:nvPr/>
        </p:nvSpPr>
        <p:spPr>
          <a:xfrm>
            <a:off x="1786785" y="278032"/>
            <a:ext cx="9273102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C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DIRECCIÓN ADMINISTRATIVA FINANCIERA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605B66-EF84-4A6B-B23F-64580C0C6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26882"/>
              </p:ext>
            </p:extLst>
          </p:nvPr>
        </p:nvGraphicFramePr>
        <p:xfrm>
          <a:off x="1375960" y="1496424"/>
          <a:ext cx="9112096" cy="1500813"/>
        </p:xfrm>
        <a:graphic>
          <a:graphicData uri="http://schemas.openxmlformats.org/drawingml/2006/table">
            <a:tbl>
              <a:tblPr firstRow="1" firstCol="1" bandRow="1"/>
              <a:tblGrid>
                <a:gridCol w="3391725">
                  <a:extLst>
                    <a:ext uri="{9D8B030D-6E8A-4147-A177-3AD203B41FA5}">
                      <a16:colId xmlns:a16="http://schemas.microsoft.com/office/drawing/2014/main" val="3575890594"/>
                    </a:ext>
                  </a:extLst>
                </a:gridCol>
                <a:gridCol w="2075533">
                  <a:extLst>
                    <a:ext uri="{9D8B030D-6E8A-4147-A177-3AD203B41FA5}">
                      <a16:colId xmlns:a16="http://schemas.microsoft.com/office/drawing/2014/main" val="833686856"/>
                    </a:ext>
                  </a:extLst>
                </a:gridCol>
                <a:gridCol w="2002411">
                  <a:extLst>
                    <a:ext uri="{9D8B030D-6E8A-4147-A177-3AD203B41FA5}">
                      <a16:colId xmlns:a16="http://schemas.microsoft.com/office/drawing/2014/main" val="2281288909"/>
                    </a:ext>
                  </a:extLst>
                </a:gridCol>
                <a:gridCol w="1642427">
                  <a:extLst>
                    <a:ext uri="{9D8B030D-6E8A-4147-A177-3AD203B41FA5}">
                      <a16:colId xmlns:a16="http://schemas.microsoft.com/office/drawing/2014/main" val="329948707"/>
                    </a:ext>
                  </a:extLst>
                </a:gridCol>
              </a:tblGrid>
              <a:tr h="6473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REMANENTE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768758"/>
                  </a:ext>
                </a:extLst>
              </a:tr>
              <a:tr h="18691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6,206,609.35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6,189,341.81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17,267.54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60846"/>
                  </a:ext>
                </a:extLst>
              </a:tr>
              <a:tr h="18691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 POA RUGBY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16,915.00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16,915.00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089000"/>
                  </a:ext>
                </a:extLst>
              </a:tr>
              <a:tr h="18691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 POA PISTA ATLÉTICA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228,806.53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228,806.53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91029"/>
                  </a:ext>
                </a:extLst>
              </a:tr>
              <a:tr h="18691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6,452,330.88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6,435,063.34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17,267.54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62792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1A29C62-4762-4176-A3B2-14621FBD7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7126"/>
              </p:ext>
            </p:extLst>
          </p:nvPr>
        </p:nvGraphicFramePr>
        <p:xfrm>
          <a:off x="3095740" y="3533615"/>
          <a:ext cx="7015548" cy="1500813"/>
        </p:xfrm>
        <a:graphic>
          <a:graphicData uri="http://schemas.openxmlformats.org/drawingml/2006/table">
            <a:tbl>
              <a:tblPr firstRow="1" firstCol="1" bandRow="1"/>
              <a:tblGrid>
                <a:gridCol w="2614060">
                  <a:extLst>
                    <a:ext uri="{9D8B030D-6E8A-4147-A177-3AD203B41FA5}">
                      <a16:colId xmlns:a16="http://schemas.microsoft.com/office/drawing/2014/main" val="3109192818"/>
                    </a:ext>
                  </a:extLst>
                </a:gridCol>
                <a:gridCol w="1596999">
                  <a:extLst>
                    <a:ext uri="{9D8B030D-6E8A-4147-A177-3AD203B41FA5}">
                      <a16:colId xmlns:a16="http://schemas.microsoft.com/office/drawing/2014/main" val="3227608385"/>
                    </a:ext>
                  </a:extLst>
                </a:gridCol>
                <a:gridCol w="1540738">
                  <a:extLst>
                    <a:ext uri="{9D8B030D-6E8A-4147-A177-3AD203B41FA5}">
                      <a16:colId xmlns:a16="http://schemas.microsoft.com/office/drawing/2014/main" val="45976233"/>
                    </a:ext>
                  </a:extLst>
                </a:gridCol>
                <a:gridCol w="1263751">
                  <a:extLst>
                    <a:ext uri="{9D8B030D-6E8A-4147-A177-3AD203B41FA5}">
                      <a16:colId xmlns:a16="http://schemas.microsoft.com/office/drawing/2014/main" val="1158574218"/>
                    </a:ext>
                  </a:extLst>
                </a:gridCol>
              </a:tblGrid>
              <a:tr h="9004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PRESUPUESTARIA</a:t>
                      </a:r>
                    </a:p>
                    <a:p>
                      <a:pPr algn="ctr" fontAlgn="b"/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PRESUPUESTARIA</a:t>
                      </a:r>
                    </a:p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REMANENTE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319570"/>
                  </a:ext>
                </a:extLst>
              </a:tr>
              <a:tr h="6003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6,452,330.88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6,435,063.34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021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43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70884A83-2247-4C02-8CF9-415AB9EDD5B3}"/>
              </a:ext>
            </a:extLst>
          </p:cNvPr>
          <p:cNvSpPr txBox="1">
            <a:spLocks/>
          </p:cNvSpPr>
          <p:nvPr/>
        </p:nvSpPr>
        <p:spPr>
          <a:xfrm>
            <a:off x="777206" y="750077"/>
            <a:ext cx="7677072" cy="530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s-EC" sz="1800" b="1" dirty="0">
                <a:solidFill>
                  <a:schemeClr val="tx1"/>
                </a:solidFill>
                <a:latin typeface="Calibri (Cuerpo)"/>
                <a:cs typeface="Arial" panose="020B0604020202020204" pitchFamily="34" charset="0"/>
              </a:rPr>
              <a:t>PROCESOS DE CONTRATACIÓN 2025 - SERCOP</a:t>
            </a:r>
          </a:p>
        </p:txBody>
      </p:sp>
      <p:sp>
        <p:nvSpPr>
          <p:cNvPr id="6" name="3 Título">
            <a:extLst>
              <a:ext uri="{FF2B5EF4-FFF2-40B4-BE49-F238E27FC236}">
                <a16:creationId xmlns:a16="http://schemas.microsoft.com/office/drawing/2014/main" id="{D86DDD3C-6B6B-4D53-8242-7CCCAD9BCED6}"/>
              </a:ext>
            </a:extLst>
          </p:cNvPr>
          <p:cNvSpPr txBox="1">
            <a:spLocks/>
          </p:cNvSpPr>
          <p:nvPr/>
        </p:nvSpPr>
        <p:spPr>
          <a:xfrm>
            <a:off x="2094815" y="140972"/>
            <a:ext cx="862068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C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DIRECCIÓN ADMINISTRATIVA FINANCIERA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66D7037-8351-4A39-858E-5A3F62DC4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67486"/>
              </p:ext>
            </p:extLst>
          </p:nvPr>
        </p:nvGraphicFramePr>
        <p:xfrm>
          <a:off x="2912403" y="3592463"/>
          <a:ext cx="6671173" cy="1687648"/>
        </p:xfrm>
        <a:graphic>
          <a:graphicData uri="http://schemas.openxmlformats.org/drawingml/2006/table">
            <a:tbl>
              <a:tblPr/>
              <a:tblGrid>
                <a:gridCol w="1879869">
                  <a:extLst>
                    <a:ext uri="{9D8B030D-6E8A-4147-A177-3AD203B41FA5}">
                      <a16:colId xmlns:a16="http://schemas.microsoft.com/office/drawing/2014/main" val="3160956577"/>
                    </a:ext>
                  </a:extLst>
                </a:gridCol>
                <a:gridCol w="1475227">
                  <a:extLst>
                    <a:ext uri="{9D8B030D-6E8A-4147-A177-3AD203B41FA5}">
                      <a16:colId xmlns:a16="http://schemas.microsoft.com/office/drawing/2014/main" val="1658780185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2891335335"/>
                    </a:ext>
                  </a:extLst>
                </a:gridCol>
                <a:gridCol w="1707614">
                  <a:extLst>
                    <a:ext uri="{9D8B030D-6E8A-4147-A177-3AD203B41FA5}">
                      <a16:colId xmlns:a16="http://schemas.microsoft.com/office/drawing/2014/main" val="683663510"/>
                    </a:ext>
                  </a:extLst>
                </a:gridCol>
              </a:tblGrid>
              <a:tr h="41690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19829"/>
                  </a:ext>
                </a:extLst>
              </a:tr>
              <a:tr h="6670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TOTAL ADJUDICADO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ADJUDICADO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TOTAL FINALIZADO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FINALIZADO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645606"/>
                  </a:ext>
                </a:extLst>
              </a:tr>
              <a:tr h="6036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1,334,462.48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1,334,462.48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45607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4CD6F98-D197-405B-B4E4-5C403214C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45968"/>
              </p:ext>
            </p:extLst>
          </p:nvPr>
        </p:nvGraphicFramePr>
        <p:xfrm>
          <a:off x="2781300" y="1373164"/>
          <a:ext cx="6933381" cy="1907065"/>
        </p:xfrm>
        <a:graphic>
          <a:graphicData uri="http://schemas.openxmlformats.org/drawingml/2006/table">
            <a:tbl>
              <a:tblPr/>
              <a:tblGrid>
                <a:gridCol w="1099082">
                  <a:extLst>
                    <a:ext uri="{9D8B030D-6E8A-4147-A177-3AD203B41FA5}">
                      <a16:colId xmlns:a16="http://schemas.microsoft.com/office/drawing/2014/main" val="3585330989"/>
                    </a:ext>
                  </a:extLst>
                </a:gridCol>
                <a:gridCol w="2344711">
                  <a:extLst>
                    <a:ext uri="{9D8B030D-6E8A-4147-A177-3AD203B41FA5}">
                      <a16:colId xmlns:a16="http://schemas.microsoft.com/office/drawing/2014/main" val="1419351119"/>
                    </a:ext>
                  </a:extLst>
                </a:gridCol>
                <a:gridCol w="1744794">
                  <a:extLst>
                    <a:ext uri="{9D8B030D-6E8A-4147-A177-3AD203B41FA5}">
                      <a16:colId xmlns:a16="http://schemas.microsoft.com/office/drawing/2014/main" val="121869877"/>
                    </a:ext>
                  </a:extLst>
                </a:gridCol>
                <a:gridCol w="1744794">
                  <a:extLst>
                    <a:ext uri="{9D8B030D-6E8A-4147-A177-3AD203B41FA5}">
                      <a16:colId xmlns:a16="http://schemas.microsoft.com/office/drawing/2014/main" val="545089612"/>
                    </a:ext>
                  </a:extLst>
                </a:gridCol>
              </a:tblGrid>
              <a:tr h="3451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DE PROCESOS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PROCESO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ADJUDICADO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TOTAL FINALIZADO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463020"/>
                  </a:ext>
                </a:extLst>
              </a:tr>
              <a:tr h="31237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CATÁLOGO ELECTRÓNICO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195,109.02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195,109.02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426156"/>
                  </a:ext>
                </a:extLst>
              </a:tr>
              <a:tr h="31237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ÍNFIMA CUANTIA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223,672.46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223,672.46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650948"/>
                  </a:ext>
                </a:extLst>
              </a:tr>
              <a:tr h="31237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LICITACION DE OBRA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193,881.00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193,881.00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718054"/>
                  </a:ext>
                </a:extLst>
              </a:tr>
              <a:tr h="31237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SUBASTA INVERSA ELECTRÓNICA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721,800.00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721,800.00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268653"/>
                  </a:ext>
                </a:extLst>
              </a:tr>
              <a:tr h="31237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1,334,462.48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1,334,462.48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657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75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2EEC0D00-5752-4016-A4A8-2CCFF147A9B8}"/>
              </a:ext>
            </a:extLst>
          </p:cNvPr>
          <p:cNvSpPr txBox="1">
            <a:spLocks/>
          </p:cNvSpPr>
          <p:nvPr/>
        </p:nvSpPr>
        <p:spPr>
          <a:xfrm>
            <a:off x="1759400" y="144655"/>
            <a:ext cx="721934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RESULTADOS DEPORTIVOS</a:t>
            </a:r>
            <a:endParaRPr kumimoji="0" lang="es-EC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318CCD-A63B-405B-B54B-054C5E51F91F}"/>
              </a:ext>
            </a:extLst>
          </p:cNvPr>
          <p:cNvSpPr txBox="1"/>
          <p:nvPr/>
        </p:nvSpPr>
        <p:spPr>
          <a:xfrm>
            <a:off x="1290723" y="1285552"/>
            <a:ext cx="68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RESUMEN ACTIVIDAD INTERNACIONAL 2025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43D732-B250-41B4-9710-3873B7659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512" y="3429000"/>
            <a:ext cx="9825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altLang="es-EC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RESUMEN DE PARTICIPACIÓN EN LOS JUEGOS DEPORTIVOS NACIONALES 2025</a:t>
            </a:r>
            <a:r>
              <a:rPr kumimoji="0" lang="es-EC" alt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3F7EBD-1254-4C65-8F71-39FF520B13B1}"/>
              </a:ext>
            </a:extLst>
          </p:cNvPr>
          <p:cNvGraphicFramePr>
            <a:graphicFrameLocks noGrp="1"/>
          </p:cNvGraphicFramePr>
          <p:nvPr/>
        </p:nvGraphicFramePr>
        <p:xfrm>
          <a:off x="3464445" y="1841241"/>
          <a:ext cx="5161761" cy="1468464"/>
        </p:xfrm>
        <a:graphic>
          <a:graphicData uri="http://schemas.openxmlformats.org/drawingml/2006/table">
            <a:tbl>
              <a:tblPr bandRow="1"/>
              <a:tblGrid>
                <a:gridCol w="1933382">
                  <a:extLst>
                    <a:ext uri="{9D8B030D-6E8A-4147-A177-3AD203B41FA5}">
                      <a16:colId xmlns:a16="http://schemas.microsoft.com/office/drawing/2014/main" val="3614384174"/>
                    </a:ext>
                  </a:extLst>
                </a:gridCol>
                <a:gridCol w="709806">
                  <a:extLst>
                    <a:ext uri="{9D8B030D-6E8A-4147-A177-3AD203B41FA5}">
                      <a16:colId xmlns:a16="http://schemas.microsoft.com/office/drawing/2014/main" val="953154788"/>
                    </a:ext>
                  </a:extLst>
                </a:gridCol>
                <a:gridCol w="820576">
                  <a:extLst>
                    <a:ext uri="{9D8B030D-6E8A-4147-A177-3AD203B41FA5}">
                      <a16:colId xmlns:a16="http://schemas.microsoft.com/office/drawing/2014/main" val="2999618290"/>
                    </a:ext>
                  </a:extLst>
                </a:gridCol>
                <a:gridCol w="927704">
                  <a:extLst>
                    <a:ext uri="{9D8B030D-6E8A-4147-A177-3AD203B41FA5}">
                      <a16:colId xmlns:a16="http://schemas.microsoft.com/office/drawing/2014/main" val="3197116317"/>
                    </a:ext>
                  </a:extLst>
                </a:gridCol>
                <a:gridCol w="770293">
                  <a:extLst>
                    <a:ext uri="{9D8B030D-6E8A-4147-A177-3AD203B41FA5}">
                      <a16:colId xmlns:a16="http://schemas.microsoft.com/office/drawing/2014/main" val="2341122918"/>
                    </a:ext>
                  </a:extLst>
                </a:gridCol>
              </a:tblGrid>
              <a:tr h="367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EVENTO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PLATA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BRONCE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604198"/>
                  </a:ext>
                </a:extLst>
              </a:tr>
              <a:tr h="367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SUDAMERICANOS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926415"/>
                  </a:ext>
                </a:extLst>
              </a:tr>
              <a:tr h="367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PANAMERICANOS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522027"/>
                  </a:ext>
                </a:extLst>
              </a:tr>
              <a:tr h="367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MUNDIALES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074817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492AC07-835A-4DC4-B87A-0C23D981FE0E}"/>
              </a:ext>
            </a:extLst>
          </p:cNvPr>
          <p:cNvGraphicFramePr>
            <a:graphicFrameLocks noGrp="1"/>
          </p:cNvGraphicFramePr>
          <p:nvPr/>
        </p:nvGraphicFramePr>
        <p:xfrm>
          <a:off x="3848099" y="4157970"/>
          <a:ext cx="4976412" cy="843688"/>
        </p:xfrm>
        <a:graphic>
          <a:graphicData uri="http://schemas.openxmlformats.org/drawingml/2006/table">
            <a:tbl>
              <a:tblPr bandRow="1"/>
              <a:tblGrid>
                <a:gridCol w="1859040">
                  <a:extLst>
                    <a:ext uri="{9D8B030D-6E8A-4147-A177-3AD203B41FA5}">
                      <a16:colId xmlns:a16="http://schemas.microsoft.com/office/drawing/2014/main" val="636239224"/>
                    </a:ext>
                  </a:extLst>
                </a:gridCol>
                <a:gridCol w="687831">
                  <a:extLst>
                    <a:ext uri="{9D8B030D-6E8A-4147-A177-3AD203B41FA5}">
                      <a16:colId xmlns:a16="http://schemas.microsoft.com/office/drawing/2014/main" val="1651446822"/>
                    </a:ext>
                  </a:extLst>
                </a:gridCol>
                <a:gridCol w="792517">
                  <a:extLst>
                    <a:ext uri="{9D8B030D-6E8A-4147-A177-3AD203B41FA5}">
                      <a16:colId xmlns:a16="http://schemas.microsoft.com/office/drawing/2014/main" val="1393741728"/>
                    </a:ext>
                  </a:extLst>
                </a:gridCol>
                <a:gridCol w="894391">
                  <a:extLst>
                    <a:ext uri="{9D8B030D-6E8A-4147-A177-3AD203B41FA5}">
                      <a16:colId xmlns:a16="http://schemas.microsoft.com/office/drawing/2014/main" val="3585850541"/>
                    </a:ext>
                  </a:extLst>
                </a:gridCol>
                <a:gridCol w="742633">
                  <a:extLst>
                    <a:ext uri="{9D8B030D-6E8A-4147-A177-3AD203B41FA5}">
                      <a16:colId xmlns:a16="http://schemas.microsoft.com/office/drawing/2014/main" val="2303583558"/>
                    </a:ext>
                  </a:extLst>
                </a:gridCol>
              </a:tblGrid>
              <a:tr h="42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EVENTO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PLATA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BRONCE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905454"/>
                  </a:ext>
                </a:extLst>
              </a:tr>
              <a:tr h="421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JJNN JUVENILES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45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8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AEC4-B777-63C4-8667-4162F4D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4695771E-3C32-CA7E-E84B-B227D4FF8FA4}"/>
              </a:ext>
            </a:extLst>
          </p:cNvPr>
          <p:cNvGrpSpPr/>
          <p:nvPr/>
        </p:nvGrpSpPr>
        <p:grpSpPr>
          <a:xfrm>
            <a:off x="0" y="189570"/>
            <a:ext cx="12192000" cy="6668430"/>
            <a:chOff x="-1" y="-860260"/>
            <a:chExt cx="12192000" cy="76020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2F0EC3-D745-A1B8-B495-1FC6470D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16161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4775AE-B7B1-EF2F-6AB9-2C47B5EB1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1288" y="-860260"/>
              <a:ext cx="2080711" cy="1071263"/>
            </a:xfrm>
            <a:prstGeom prst="rect">
              <a:avLst/>
            </a:prstGeom>
          </p:spPr>
        </p:pic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E07CE0B4-230D-4E4F-886A-6689DC98313A}"/>
              </a:ext>
            </a:extLst>
          </p:cNvPr>
          <p:cNvSpPr txBox="1">
            <a:spLocks/>
          </p:cNvSpPr>
          <p:nvPr/>
        </p:nvSpPr>
        <p:spPr>
          <a:xfrm>
            <a:off x="1657844" y="113800"/>
            <a:ext cx="8119820" cy="919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6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CURSOS VACACIONALES</a:t>
            </a:r>
            <a:endParaRPr kumimoji="0" lang="es-EC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0B02A6-AD33-40BA-BEDC-046A1E2FE458}"/>
              </a:ext>
            </a:extLst>
          </p:cNvPr>
          <p:cNvSpPr txBox="1"/>
          <p:nvPr/>
        </p:nvSpPr>
        <p:spPr>
          <a:xfrm>
            <a:off x="947451" y="1255923"/>
            <a:ext cx="45609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Los cursos vacacionales del año 2025 se desarrollaron en dos módulos: del 24 de febrero al 28 de marzo y del 31 de marzo al 30 de abril. Durante este período, se logró convocar a 11.535 niños y adolescentes, entre 4 y 17 años, quienes participaron activamente en diversas actividades formativas y recreativas, fortaleciendo así su desarrollo integral.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3A189EA-6FDC-5A00-60DE-D98D86C1B5BF}"/>
              </a:ext>
            </a:extLst>
          </p:cNvPr>
          <p:cNvGraphicFramePr/>
          <p:nvPr/>
        </p:nvGraphicFramePr>
        <p:xfrm>
          <a:off x="5858620" y="1363643"/>
          <a:ext cx="5057775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77C833-7EC1-4179-871E-A7D6F1B171EB}"/>
              </a:ext>
            </a:extLst>
          </p:cNvPr>
          <p:cNvGraphicFramePr>
            <a:graphicFrameLocks noGrp="1"/>
          </p:cNvGraphicFramePr>
          <p:nvPr/>
        </p:nvGraphicFramePr>
        <p:xfrm>
          <a:off x="5877670" y="4395244"/>
          <a:ext cx="5038725" cy="965708"/>
        </p:xfrm>
        <a:graphic>
          <a:graphicData uri="http://schemas.openxmlformats.org/drawingml/2006/table">
            <a:tbl>
              <a:tblPr firstRow="1" firstCol="1" bandRow="1"/>
              <a:tblGrid>
                <a:gridCol w="2934496">
                  <a:extLst>
                    <a:ext uri="{9D8B030D-6E8A-4147-A177-3AD203B41FA5}">
                      <a16:colId xmlns:a16="http://schemas.microsoft.com/office/drawing/2014/main" val="1353986556"/>
                    </a:ext>
                  </a:extLst>
                </a:gridCol>
                <a:gridCol w="2104229">
                  <a:extLst>
                    <a:ext uri="{9D8B030D-6E8A-4147-A177-3AD203B41FA5}">
                      <a16:colId xmlns:a16="http://schemas.microsoft.com/office/drawing/2014/main" val="3826680444"/>
                    </a:ext>
                  </a:extLst>
                </a:gridCol>
              </a:tblGrid>
              <a:tr h="206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REGISTROS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4734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MODULO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6.521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083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 MODULO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5.014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70043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GENERAL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11.535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52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040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1323</Words>
  <Application>Microsoft Office PowerPoint</Application>
  <PresentationFormat>Panorámica</PresentationFormat>
  <Paragraphs>247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(Cuerpo)</vt:lpstr>
      <vt:lpstr>Calibri Light</vt:lpstr>
      <vt:lpstr>Helvetica</vt:lpstr>
      <vt:lpstr>Helvetica Neue</vt:lpstr>
      <vt:lpstr>Segoe UI Emoji</vt:lpstr>
      <vt:lpstr>Times New Roman</vt:lpstr>
      <vt:lpstr>Verdana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AGREGAR TITULO</dc:title>
  <dc:creator>Microsoft Office User</dc:creator>
  <cp:lastModifiedBy>Analista Sistemas</cp:lastModifiedBy>
  <cp:revision>134</cp:revision>
  <dcterms:created xsi:type="dcterms:W3CDTF">2024-07-02T14:26:20Z</dcterms:created>
  <dcterms:modified xsi:type="dcterms:W3CDTF">2026-03-17T16:58:34Z</dcterms:modified>
</cp:coreProperties>
</file>